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4"/>
  </p:sldMasterIdLst>
  <p:notesMasterIdLst>
    <p:notesMasterId r:id="rId12"/>
  </p:notesMasterIdLst>
  <p:handoutMasterIdLst>
    <p:handoutMasterId r:id="rId13"/>
  </p:handoutMasterIdLst>
  <p:sldIdLst>
    <p:sldId id="1302" r:id="rId5"/>
    <p:sldId id="1295" r:id="rId6"/>
    <p:sldId id="1284" r:id="rId7"/>
    <p:sldId id="1304" r:id="rId8"/>
    <p:sldId id="1307" r:id="rId9"/>
    <p:sldId id="1306" r:id="rId10"/>
    <p:sldId id="1305" r:id="rId11"/>
  </p:sldIdLst>
  <p:sldSz cx="9144000" cy="5143500" type="screen16x9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903" userDrawn="1">
          <p15:clr>
            <a:srgbClr val="A4A3A4"/>
          </p15:clr>
        </p15:guide>
        <p15:guide id="2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Vito Nicola Bufi" initials="VNB" lastIdx="5" clrIdx="6">
    <p:extLst>
      <p:ext uri="{19B8F6BF-5375-455C-9EA6-DF929625EA0E}">
        <p15:presenceInfo xmlns:p15="http://schemas.microsoft.com/office/powerpoint/2012/main" userId="S::vito.bufi@eng.it::29023098-7aab-4af1-85a6-8843b68c8d05" providerId="AD"/>
      </p:ext>
    </p:extLst>
  </p:cmAuthor>
  <p:cmAuthor id="1" name="De Persio Roberto" initials="DPR" lastIdx="7" clrIdx="0">
    <p:extLst>
      <p:ext uri="{19B8F6BF-5375-455C-9EA6-DF929625EA0E}">
        <p15:presenceInfo xmlns:p15="http://schemas.microsoft.com/office/powerpoint/2012/main" userId="045cc10b-65d5-4dd8-933f-e5547d61ab81" providerId="Windows Live"/>
      </p:ext>
    </p:extLst>
  </p:cmAuthor>
  <p:cmAuthor id="8" name="Menna Luca" initials="ML" lastIdx="4" clrIdx="7">
    <p:extLst>
      <p:ext uri="{19B8F6BF-5375-455C-9EA6-DF929625EA0E}">
        <p15:presenceInfo xmlns:p15="http://schemas.microsoft.com/office/powerpoint/2012/main" userId="S::luca.menna_sirfinpa.it#ext#@engit.onmicrosoft.com::e092738c-784d-4f4f-b4f4-4d160d7dc51f" providerId="AD"/>
      </p:ext>
    </p:extLst>
  </p:cmAuthor>
  <p:cmAuthor id="2" name="Roberto Luciani" initials="RL" lastIdx="4" clrIdx="1">
    <p:extLst>
      <p:ext uri="{19B8F6BF-5375-455C-9EA6-DF929625EA0E}">
        <p15:presenceInfo xmlns:p15="http://schemas.microsoft.com/office/powerpoint/2012/main" userId="Roberto Luciani" providerId="None"/>
      </p:ext>
    </p:extLst>
  </p:cmAuthor>
  <p:cmAuthor id="3" name="Pasquale Lamattina" initials="PL" lastIdx="1" clrIdx="2">
    <p:extLst>
      <p:ext uri="{19B8F6BF-5375-455C-9EA6-DF929625EA0E}">
        <p15:presenceInfo xmlns:p15="http://schemas.microsoft.com/office/powerpoint/2012/main" userId="S::Pasquale.Lamattina@eng.it::f34863d8-e138-49e0-b3e2-265cf6ac44ea" providerId="AD"/>
      </p:ext>
    </p:extLst>
  </p:cmAuthor>
  <p:cmAuthor id="4" name="Andrea Matarazzo" initials="AM" lastIdx="13" clrIdx="3">
    <p:extLst>
      <p:ext uri="{19B8F6BF-5375-455C-9EA6-DF929625EA0E}">
        <p15:presenceInfo xmlns:p15="http://schemas.microsoft.com/office/powerpoint/2012/main" userId="S::andrea.matarazzo@eng.it::e5b6c381-f4cc-4477-939c-58de96f4e1b7" providerId="AD"/>
      </p:ext>
    </p:extLst>
  </p:cmAuthor>
  <p:cmAuthor id="5" name="Andrea Salvaggio" initials="AS" lastIdx="20" clrIdx="4">
    <p:extLst>
      <p:ext uri="{19B8F6BF-5375-455C-9EA6-DF929625EA0E}">
        <p15:presenceInfo xmlns:p15="http://schemas.microsoft.com/office/powerpoint/2012/main" userId="S::andrea.salvaggio@eng.it::2c0dc9c1-6eb5-4a07-ba74-abed2d45a245" providerId="AD"/>
      </p:ext>
    </p:extLst>
  </p:cmAuthor>
  <p:cmAuthor id="6" name="Paolo Ceccanti" initials="PC" lastIdx="4" clrIdx="5">
    <p:extLst>
      <p:ext uri="{19B8F6BF-5375-455C-9EA6-DF929625EA0E}">
        <p15:presenceInfo xmlns:p15="http://schemas.microsoft.com/office/powerpoint/2012/main" userId="S::paolo.ceccanti@eng.it::f2d6f1fa-e8c5-45c4-af18-177c5ebb77f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E0D69"/>
    <a:srgbClr val="DEEBF7"/>
    <a:srgbClr val="ECDFD5"/>
    <a:srgbClr val="FFF2CC"/>
    <a:srgbClr val="40707B"/>
    <a:srgbClr val="FFFFFF"/>
    <a:srgbClr val="83B1BF"/>
    <a:srgbClr val="6A87BF"/>
    <a:srgbClr val="6B89C0"/>
    <a:srgbClr val="A280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FECB4D8-DB02-4DC6-A0A2-4F2EBAE1DC90}" styleName="Stile medio 1 - Color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793D81CF-94F2-401A-BA57-92F5A7B2D0C5}" styleName="Stile me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Stile medio 2 - Color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C89EF96-8CEA-46FF-86C4-4CE0E7609802}" styleName="Stile chiaro 3 - Color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Stile chiaro 3 - Colore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ile chi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Stile chiaro 1 - Color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Stile medio 4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9012ECD-51FC-41F1-AA8D-1B2483CD663E}" styleName="Stile chiaro 2 - Color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98" autoAdjust="0"/>
    <p:restoredTop sz="89100" autoAdjust="0"/>
  </p:normalViewPr>
  <p:slideViewPr>
    <p:cSldViewPr snapToGrid="0" showGuides="1">
      <p:cViewPr varScale="1">
        <p:scale>
          <a:sx n="89" d="100"/>
          <a:sy n="89" d="100"/>
        </p:scale>
        <p:origin x="900" y="84"/>
      </p:cViewPr>
      <p:guideLst>
        <p:guide pos="2903"/>
        <p:guide orient="horz" pos="16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rance.bongiovanni\AppData\Local\Microsoft\Windows\INetCache\Content.Outlook\WMQSIQJP\PDP%20Andamento%20depositi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Tutte</a:t>
            </a:r>
            <a:r>
              <a:rPr lang="en-US" baseline="0"/>
              <a:t> le Procure - </a:t>
            </a:r>
            <a:r>
              <a:rPr lang="en-US"/>
              <a:t>Grafico andamento depositi per mese Q.tà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'Riepilogo Depositi'!$B$1:$B$2</c:f>
              <c:strCache>
                <c:ptCount val="2"/>
                <c:pt idx="0">
                  <c:v>Grafico andamento depositi per mese</c:v>
                </c:pt>
                <c:pt idx="1">
                  <c:v>Q.tà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'Riepilogo Depositi'!$A$3:$A$10</c:f>
              <c:strCache>
                <c:ptCount val="8"/>
                <c:pt idx="0">
                  <c:v>Maggio</c:v>
                </c:pt>
                <c:pt idx="1">
                  <c:v>Giugno</c:v>
                </c:pt>
                <c:pt idx="2">
                  <c:v>Luglio</c:v>
                </c:pt>
                <c:pt idx="3">
                  <c:v>Agosto</c:v>
                </c:pt>
                <c:pt idx="4">
                  <c:v>Settembre</c:v>
                </c:pt>
                <c:pt idx="5">
                  <c:v>Ottobre</c:v>
                </c:pt>
                <c:pt idx="6">
                  <c:v>Novembre</c:v>
                </c:pt>
                <c:pt idx="7">
                  <c:v>Dicembre fino al 21 Gennaio 2021</c:v>
                </c:pt>
              </c:strCache>
            </c:strRef>
          </c:cat>
          <c:val>
            <c:numRef>
              <c:f>'Riepilogo Depositi'!$B$3:$B$10</c:f>
              <c:numCache>
                <c:formatCode>General</c:formatCode>
                <c:ptCount val="8"/>
                <c:pt idx="0">
                  <c:v>20</c:v>
                </c:pt>
                <c:pt idx="1">
                  <c:v>156</c:v>
                </c:pt>
                <c:pt idx="2">
                  <c:v>527</c:v>
                </c:pt>
                <c:pt idx="3">
                  <c:v>602</c:v>
                </c:pt>
                <c:pt idx="4">
                  <c:v>798</c:v>
                </c:pt>
                <c:pt idx="5">
                  <c:v>1156</c:v>
                </c:pt>
                <c:pt idx="6">
                  <c:v>6655</c:v>
                </c:pt>
                <c:pt idx="7">
                  <c:v>20895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D14-4CA4-8B56-6B66B687DF93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72997832"/>
        <c:axId val="272335760"/>
      </c:lineChart>
      <c:catAx>
        <c:axId val="272997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272335760"/>
        <c:crosses val="autoZero"/>
        <c:auto val="1"/>
        <c:lblAlgn val="ctr"/>
        <c:lblOffset val="100"/>
        <c:noMultiLvlLbl val="0"/>
      </c:catAx>
      <c:valAx>
        <c:axId val="272335760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2997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  Grafico andamento depositi per mese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'Prot Cagliari'!$A$1:$B$1</c:f>
              <c:strCache>
                <c:ptCount val="1"/>
                <c:pt idx="0">
                  <c:v>Procura Cagliari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'Prot Cagliari'!$A$3:$A$10</c:f>
              <c:strCache>
                <c:ptCount val="8"/>
                <c:pt idx="0">
                  <c:v>Maggio</c:v>
                </c:pt>
                <c:pt idx="1">
                  <c:v>Giugno</c:v>
                </c:pt>
                <c:pt idx="2">
                  <c:v>Luglio</c:v>
                </c:pt>
                <c:pt idx="3">
                  <c:v>Agosto</c:v>
                </c:pt>
                <c:pt idx="4">
                  <c:v>Settembre</c:v>
                </c:pt>
                <c:pt idx="5">
                  <c:v>Ottobre</c:v>
                </c:pt>
                <c:pt idx="6">
                  <c:v>Novembre</c:v>
                </c:pt>
                <c:pt idx="7">
                  <c:v>Dicembre fino al 21 Gennaio 2021</c:v>
                </c:pt>
              </c:strCache>
            </c:strRef>
          </c:cat>
          <c:val>
            <c:numRef>
              <c:f>'Prot Cagliari'!$B$3:$B$10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2</c:v>
                </c:pt>
                <c:pt idx="4">
                  <c:v>3</c:v>
                </c:pt>
                <c:pt idx="5">
                  <c:v>3</c:v>
                </c:pt>
                <c:pt idx="6">
                  <c:v>101</c:v>
                </c:pt>
                <c:pt idx="7">
                  <c:v>460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94A-4156-96AA-E963671FFA7A}"/>
            </c:ext>
          </c:extLst>
        </c:ser>
        <c:ser>
          <c:idx val="1"/>
          <c:order val="1"/>
          <c:tx>
            <c:strRef>
              <c:f>'Prot Palermo'!$A$1:$B$1</c:f>
              <c:strCache>
                <c:ptCount val="1"/>
                <c:pt idx="0">
                  <c:v>Procura Palermo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'Prot Palermo'!$B$3:$B$10</c:f>
              <c:numCache>
                <c:formatCode>General</c:formatCode>
                <c:ptCount val="8"/>
                <c:pt idx="0">
                  <c:v>4</c:v>
                </c:pt>
                <c:pt idx="1">
                  <c:v>12</c:v>
                </c:pt>
                <c:pt idx="2">
                  <c:v>17</c:v>
                </c:pt>
                <c:pt idx="3">
                  <c:v>17</c:v>
                </c:pt>
                <c:pt idx="4">
                  <c:v>17</c:v>
                </c:pt>
                <c:pt idx="5">
                  <c:v>31</c:v>
                </c:pt>
                <c:pt idx="6">
                  <c:v>316</c:v>
                </c:pt>
                <c:pt idx="7">
                  <c:v>897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94A-4156-96AA-E963671FFA7A}"/>
            </c:ext>
          </c:extLst>
        </c:ser>
        <c:ser>
          <c:idx val="2"/>
          <c:order val="2"/>
          <c:tx>
            <c:strRef>
              <c:f>'Prot Catanzaro'!$A$1:$B$1</c:f>
              <c:strCache>
                <c:ptCount val="1"/>
                <c:pt idx="0">
                  <c:v>Procura Catanzaro</c:v>
                </c:pt>
              </c:strCache>
            </c:strRef>
          </c:tx>
          <c:spPr>
            <a:ln w="317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3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'Prot Catanzaro'!$B$3:$B$10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9</c:v>
                </c:pt>
                <c:pt idx="3">
                  <c:v>12</c:v>
                </c:pt>
                <c:pt idx="4">
                  <c:v>15</c:v>
                </c:pt>
                <c:pt idx="5">
                  <c:v>16</c:v>
                </c:pt>
                <c:pt idx="6">
                  <c:v>40</c:v>
                </c:pt>
                <c:pt idx="7">
                  <c:v>68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94A-4156-96AA-E963671FFA7A}"/>
            </c:ext>
          </c:extLst>
        </c:ser>
        <c:ser>
          <c:idx val="3"/>
          <c:order val="3"/>
          <c:tx>
            <c:strRef>
              <c:f>'Prot Bari'!$A$1:$B$1</c:f>
              <c:strCache>
                <c:ptCount val="1"/>
                <c:pt idx="0">
                  <c:v>Procura Bari</c:v>
                </c:pt>
              </c:strCache>
            </c:strRef>
          </c:tx>
          <c:spPr>
            <a:ln w="317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4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'Prot Bari'!$B$3:$B$10</c:f>
              <c:numCache>
                <c:formatCode>General</c:formatCode>
                <c:ptCount val="8"/>
                <c:pt idx="0">
                  <c:v>0</c:v>
                </c:pt>
                <c:pt idx="1">
                  <c:v>7</c:v>
                </c:pt>
                <c:pt idx="2">
                  <c:v>15</c:v>
                </c:pt>
                <c:pt idx="3">
                  <c:v>15</c:v>
                </c:pt>
                <c:pt idx="4">
                  <c:v>17</c:v>
                </c:pt>
                <c:pt idx="5">
                  <c:v>21</c:v>
                </c:pt>
                <c:pt idx="6">
                  <c:v>31</c:v>
                </c:pt>
                <c:pt idx="7">
                  <c:v>76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B94A-4156-96AA-E963671FFA7A}"/>
            </c:ext>
          </c:extLst>
        </c:ser>
        <c:ser>
          <c:idx val="4"/>
          <c:order val="4"/>
          <c:tx>
            <c:strRef>
              <c:f>'Prot Napoli'!$A$1:$B$1</c:f>
              <c:strCache>
                <c:ptCount val="1"/>
                <c:pt idx="0">
                  <c:v>Procura Napoli</c:v>
                </c:pt>
              </c:strCache>
            </c:strRef>
          </c:tx>
          <c:spPr>
            <a:ln w="31750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5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'Prot Napoli'!$B$3:$B$10</c:f>
              <c:numCache>
                <c:formatCode>General</c:formatCode>
                <c:ptCount val="8"/>
                <c:pt idx="0">
                  <c:v>7</c:v>
                </c:pt>
                <c:pt idx="1">
                  <c:v>40</c:v>
                </c:pt>
                <c:pt idx="2">
                  <c:v>152</c:v>
                </c:pt>
                <c:pt idx="3">
                  <c:v>165</c:v>
                </c:pt>
                <c:pt idx="4">
                  <c:v>220</c:v>
                </c:pt>
                <c:pt idx="5">
                  <c:v>319</c:v>
                </c:pt>
                <c:pt idx="6">
                  <c:v>768</c:v>
                </c:pt>
                <c:pt idx="7">
                  <c:v>1562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B94A-4156-96AA-E963671FFA7A}"/>
            </c:ext>
          </c:extLst>
        </c:ser>
        <c:ser>
          <c:idx val="5"/>
          <c:order val="5"/>
          <c:tx>
            <c:strRef>
              <c:f>'Prot Firenze'!$A$1:$B$1</c:f>
              <c:strCache>
                <c:ptCount val="1"/>
                <c:pt idx="0">
                  <c:v>Procura Firenze</c:v>
                </c:pt>
              </c:strCache>
            </c:strRef>
          </c:tx>
          <c:spPr>
            <a:ln w="31750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6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'Prot Firenze'!$B$3:$B$10</c:f>
              <c:numCache>
                <c:formatCode>General</c:formatCode>
                <c:ptCount val="8"/>
                <c:pt idx="0">
                  <c:v>0</c:v>
                </c:pt>
                <c:pt idx="1">
                  <c:v>20</c:v>
                </c:pt>
                <c:pt idx="2">
                  <c:v>34</c:v>
                </c:pt>
                <c:pt idx="3">
                  <c:v>40</c:v>
                </c:pt>
                <c:pt idx="4">
                  <c:v>52</c:v>
                </c:pt>
                <c:pt idx="5">
                  <c:v>55</c:v>
                </c:pt>
                <c:pt idx="6">
                  <c:v>215</c:v>
                </c:pt>
                <c:pt idx="7">
                  <c:v>580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B94A-4156-96AA-E963671FFA7A}"/>
            </c:ext>
          </c:extLst>
        </c:ser>
        <c:ser>
          <c:idx val="6"/>
          <c:order val="6"/>
          <c:tx>
            <c:strRef>
              <c:f>'Prot Roma'!$A$1:$B$1</c:f>
              <c:strCache>
                <c:ptCount val="1"/>
                <c:pt idx="0">
                  <c:v>Procura Roma</c:v>
                </c:pt>
              </c:strCache>
            </c:strRef>
          </c:tx>
          <c:spPr>
            <a:ln w="31750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'Prot Roma'!$B$3:$B$10</c:f>
              <c:numCache>
                <c:formatCode>General</c:formatCode>
                <c:ptCount val="8"/>
                <c:pt idx="0">
                  <c:v>0</c:v>
                </c:pt>
                <c:pt idx="1">
                  <c:v>3</c:v>
                </c:pt>
                <c:pt idx="2">
                  <c:v>13</c:v>
                </c:pt>
                <c:pt idx="3">
                  <c:v>14</c:v>
                </c:pt>
                <c:pt idx="4">
                  <c:v>26</c:v>
                </c:pt>
                <c:pt idx="5">
                  <c:v>41</c:v>
                </c:pt>
                <c:pt idx="6">
                  <c:v>220</c:v>
                </c:pt>
                <c:pt idx="7">
                  <c:v>912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B94A-4156-96AA-E963671FFA7A}"/>
            </c:ext>
          </c:extLst>
        </c:ser>
        <c:ser>
          <c:idx val="7"/>
          <c:order val="7"/>
          <c:tx>
            <c:strRef>
              <c:f>'Prot Perugia'!$A$1:$B$1</c:f>
              <c:strCache>
                <c:ptCount val="1"/>
                <c:pt idx="0">
                  <c:v>Procura Perugia</c:v>
                </c:pt>
              </c:strCache>
            </c:strRef>
          </c:tx>
          <c:spPr>
            <a:ln w="31750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'Prot Perugia'!$B$3:$B$10</c:f>
              <c:numCache>
                <c:formatCode>General</c:formatCode>
                <c:ptCount val="8"/>
                <c:pt idx="0">
                  <c:v>2</c:v>
                </c:pt>
                <c:pt idx="1">
                  <c:v>10</c:v>
                </c:pt>
                <c:pt idx="2">
                  <c:v>28</c:v>
                </c:pt>
                <c:pt idx="3">
                  <c:v>59</c:v>
                </c:pt>
                <c:pt idx="4">
                  <c:v>88</c:v>
                </c:pt>
                <c:pt idx="5">
                  <c:v>129</c:v>
                </c:pt>
                <c:pt idx="6">
                  <c:v>173</c:v>
                </c:pt>
                <c:pt idx="7">
                  <c:v>282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B94A-4156-96AA-E963671FFA7A}"/>
            </c:ext>
          </c:extLst>
        </c:ser>
        <c:ser>
          <c:idx val="8"/>
          <c:order val="8"/>
          <c:tx>
            <c:strRef>
              <c:f>'Prot Venezia'!$A$1:$B$1</c:f>
              <c:strCache>
                <c:ptCount val="1"/>
                <c:pt idx="0">
                  <c:v>Procura Venezia</c:v>
                </c:pt>
              </c:strCache>
            </c:strRef>
          </c:tx>
          <c:spPr>
            <a:ln w="31750" cap="rnd">
              <a:solidFill>
                <a:schemeClr val="accent3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'Prot Venezia'!$B$3:$B$10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3</c:v>
                </c:pt>
                <c:pt idx="3">
                  <c:v>3</c:v>
                </c:pt>
                <c:pt idx="4">
                  <c:v>5</c:v>
                </c:pt>
                <c:pt idx="5">
                  <c:v>5</c:v>
                </c:pt>
                <c:pt idx="6">
                  <c:v>36</c:v>
                </c:pt>
                <c:pt idx="7">
                  <c:v>161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B94A-4156-96AA-E963671FFA7A}"/>
            </c:ext>
          </c:extLst>
        </c:ser>
        <c:ser>
          <c:idx val="9"/>
          <c:order val="9"/>
          <c:tx>
            <c:strRef>
              <c:f>'Prot Torino'!$A$1:$B$1</c:f>
              <c:strCache>
                <c:ptCount val="1"/>
                <c:pt idx="0">
                  <c:v>Procura Torino</c:v>
                </c:pt>
              </c:strCache>
            </c:strRef>
          </c:tx>
          <c:spPr>
            <a:ln w="31750" cap="rnd">
              <a:solidFill>
                <a:schemeClr val="accent4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'Prot Torino'!$B$3:$B$10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13</c:v>
                </c:pt>
                <c:pt idx="3">
                  <c:v>16</c:v>
                </c:pt>
                <c:pt idx="4">
                  <c:v>24</c:v>
                </c:pt>
                <c:pt idx="5">
                  <c:v>29</c:v>
                </c:pt>
                <c:pt idx="6">
                  <c:v>251</c:v>
                </c:pt>
                <c:pt idx="7">
                  <c:v>669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B94A-4156-96AA-E963671FFA7A}"/>
            </c:ext>
          </c:extLst>
        </c:ser>
        <c:ser>
          <c:idx val="10"/>
          <c:order val="10"/>
          <c:tx>
            <c:strRef>
              <c:f>'ProT Milano'!$A$1:$B$1</c:f>
              <c:strCache>
                <c:ptCount val="1"/>
                <c:pt idx="0">
                  <c:v>Procura Milano</c:v>
                </c:pt>
              </c:strCache>
            </c:strRef>
          </c:tx>
          <c:spPr>
            <a:ln w="31750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'ProT Milano'!$B$3:$B$10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28</c:v>
                </c:pt>
                <c:pt idx="3">
                  <c:v>29</c:v>
                </c:pt>
                <c:pt idx="4">
                  <c:v>30</c:v>
                </c:pt>
                <c:pt idx="5">
                  <c:v>40</c:v>
                </c:pt>
                <c:pt idx="6">
                  <c:v>453</c:v>
                </c:pt>
                <c:pt idx="7">
                  <c:v>1563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B94A-4156-96AA-E963671FFA7A}"/>
            </c:ext>
          </c:extLst>
        </c:ser>
        <c:ser>
          <c:idx val="11"/>
          <c:order val="11"/>
          <c:tx>
            <c:strRef>
              <c:f>'ProT Brescia'!$A$1:$B$1</c:f>
              <c:strCache>
                <c:ptCount val="1"/>
                <c:pt idx="0">
                  <c:v>Procura Brescia</c:v>
                </c:pt>
              </c:strCache>
            </c:strRef>
          </c:tx>
          <c:spPr>
            <a:ln w="31750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'ProT Brescia'!$B$3:$B$10</c:f>
              <c:numCache>
                <c:formatCode>General</c:formatCode>
                <c:ptCount val="8"/>
                <c:pt idx="0">
                  <c:v>0</c:v>
                </c:pt>
                <c:pt idx="1">
                  <c:v>7</c:v>
                </c:pt>
                <c:pt idx="2">
                  <c:v>36</c:v>
                </c:pt>
                <c:pt idx="3">
                  <c:v>39</c:v>
                </c:pt>
                <c:pt idx="4">
                  <c:v>46</c:v>
                </c:pt>
                <c:pt idx="5">
                  <c:v>56</c:v>
                </c:pt>
                <c:pt idx="6">
                  <c:v>257</c:v>
                </c:pt>
                <c:pt idx="7">
                  <c:v>576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B-B94A-4156-96AA-E963671FFA7A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73167608"/>
        <c:axId val="273168000"/>
      </c:lineChart>
      <c:catAx>
        <c:axId val="273167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273168000"/>
        <c:crosses val="autoZero"/>
        <c:auto val="1"/>
        <c:lblAlgn val="ctr"/>
        <c:lblOffset val="100"/>
        <c:noMultiLvlLbl val="0"/>
      </c:catAx>
      <c:valAx>
        <c:axId val="273168000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3167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Depositi via PEC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'Deposito via PEC - Totali'!$B$1:$B$2</c:f>
              <c:strCache>
                <c:ptCount val="2"/>
                <c:pt idx="0">
                  <c:v>Depositi via PEC</c:v>
                </c:pt>
                <c:pt idx="1">
                  <c:v>Q.tà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'Deposito via PEC - Totali'!$A$3:$A$4</c:f>
              <c:strCache>
                <c:ptCount val="2"/>
                <c:pt idx="0">
                  <c:v>Novembre</c:v>
                </c:pt>
                <c:pt idx="1">
                  <c:v>Dicembre</c:v>
                </c:pt>
              </c:strCache>
            </c:strRef>
          </c:cat>
          <c:val>
            <c:numRef>
              <c:f>'Deposito via PEC - Totali'!$B$3:$B$4</c:f>
              <c:numCache>
                <c:formatCode>General</c:formatCode>
                <c:ptCount val="2"/>
                <c:pt idx="0">
                  <c:v>39709</c:v>
                </c:pt>
                <c:pt idx="1">
                  <c:v>76443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2E7-4144-880A-5442FCFF9ED9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333600808"/>
        <c:axId val="333598848"/>
      </c:barChart>
      <c:catAx>
        <c:axId val="333600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333598848"/>
        <c:crosses val="autoZero"/>
        <c:auto val="1"/>
        <c:lblAlgn val="ctr"/>
        <c:lblOffset val="100"/>
        <c:noMultiLvlLbl val="0"/>
      </c:catAx>
      <c:valAx>
        <c:axId val="333598848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336008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1EF04-DF95-4E98-9163-71FFFB30E843}" type="datetimeFigureOut">
              <a:rPr lang="it-IT" smtClean="0"/>
              <a:pPr/>
              <a:t>22/01/2021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48AB2F-B9A6-4FAA-AB59-B3E1AADD1DE4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87799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8F3DED-246D-4127-9291-A84126DAE32B}" type="datetimeFigureOut">
              <a:rPr lang="it-IT" smtClean="0"/>
              <a:pPr/>
              <a:t>22/01/2021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E62C5C-ABB2-4D5E-89E9-06A4CBCF72A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26054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8.gi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5622A127-64C4-4F04-B827-01B18E5F8CE8}"/>
              </a:ext>
            </a:extLst>
          </p:cNvPr>
          <p:cNvSpPr txBox="1"/>
          <p:nvPr userDrawn="1"/>
        </p:nvSpPr>
        <p:spPr>
          <a:xfrm>
            <a:off x="385158" y="1049519"/>
            <a:ext cx="42652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>
                <a:solidFill>
                  <a:srgbClr val="26343E"/>
                </a:solidFill>
                <a:latin typeface="Arial Black" panose="020B0A04020102020204" pitchFamily="34" charset="0"/>
              </a:rPr>
              <a:t>Progetto Beccaria</a:t>
            </a: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DB5FCEC2-4D75-4989-8256-4C143BF21804}"/>
              </a:ext>
            </a:extLst>
          </p:cNvPr>
          <p:cNvGrpSpPr/>
          <p:nvPr userDrawn="1"/>
        </p:nvGrpSpPr>
        <p:grpSpPr>
          <a:xfrm>
            <a:off x="-2" y="2417134"/>
            <a:ext cx="4689567" cy="71339"/>
            <a:chOff x="5537359" y="-259882"/>
            <a:chExt cx="3581400" cy="127236"/>
          </a:xfrm>
        </p:grpSpPr>
        <p:pic>
          <p:nvPicPr>
            <p:cNvPr id="4" name="Elemento grafico 12">
              <a:extLst>
                <a:ext uri="{FF2B5EF4-FFF2-40B4-BE49-F238E27FC236}">
                  <a16:creationId xmlns:a16="http://schemas.microsoft.com/office/drawing/2014/main" id="{2E6E1C48-3540-450B-895B-F887C31B90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537359" y="-259880"/>
              <a:ext cx="470260" cy="127234"/>
            </a:xfrm>
            <a:prstGeom prst="rect">
              <a:avLst/>
            </a:prstGeom>
          </p:spPr>
        </p:pic>
        <p:pic>
          <p:nvPicPr>
            <p:cNvPr id="5" name="Elemento grafico 16">
              <a:extLst>
                <a:ext uri="{FF2B5EF4-FFF2-40B4-BE49-F238E27FC236}">
                  <a16:creationId xmlns:a16="http://schemas.microsoft.com/office/drawing/2014/main" id="{6577384C-8140-42FE-958A-6E70DF76E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160476" y="-259881"/>
              <a:ext cx="470260" cy="127234"/>
            </a:xfrm>
            <a:prstGeom prst="rect">
              <a:avLst/>
            </a:prstGeom>
          </p:spPr>
        </p:pic>
        <p:pic>
          <p:nvPicPr>
            <p:cNvPr id="6" name="Elemento grafico 17">
              <a:extLst>
                <a:ext uri="{FF2B5EF4-FFF2-40B4-BE49-F238E27FC236}">
                  <a16:creationId xmlns:a16="http://schemas.microsoft.com/office/drawing/2014/main" id="{EE6AD67C-910E-4017-9CED-6EFD44D5830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402265" y="-259880"/>
              <a:ext cx="470260" cy="127234"/>
            </a:xfrm>
            <a:prstGeom prst="rect">
              <a:avLst/>
            </a:prstGeom>
          </p:spPr>
        </p:pic>
        <p:pic>
          <p:nvPicPr>
            <p:cNvPr id="7" name="Elemento grafico 18">
              <a:extLst>
                <a:ext uri="{FF2B5EF4-FFF2-40B4-BE49-F238E27FC236}">
                  <a16:creationId xmlns:a16="http://schemas.microsoft.com/office/drawing/2014/main" id="{8BEECFCF-4456-4B25-A847-ABB0DCDD5CA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781370" y="-259882"/>
              <a:ext cx="470260" cy="127234"/>
            </a:xfrm>
            <a:prstGeom prst="rect">
              <a:avLst/>
            </a:prstGeom>
          </p:spPr>
        </p:pic>
        <p:pic>
          <p:nvPicPr>
            <p:cNvPr id="8" name="Elemento grafico 21">
              <a:extLst>
                <a:ext uri="{FF2B5EF4-FFF2-40B4-BE49-F238E27FC236}">
                  <a16:creationId xmlns:a16="http://schemas.microsoft.com/office/drawing/2014/main" id="{A7B7D4AD-B952-4DDD-BC69-D21CDDBE5FD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025382" y="-259881"/>
              <a:ext cx="470260" cy="127234"/>
            </a:xfrm>
            <a:prstGeom prst="rect">
              <a:avLst/>
            </a:prstGeom>
          </p:spPr>
        </p:pic>
        <p:pic>
          <p:nvPicPr>
            <p:cNvPr id="9" name="Elemento grafico 22">
              <a:extLst>
                <a:ext uri="{FF2B5EF4-FFF2-40B4-BE49-F238E27FC236}">
                  <a16:creationId xmlns:a16="http://schemas.microsoft.com/office/drawing/2014/main" id="{C53413BA-D236-407C-BECB-56D307CE612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8648499" y="-259882"/>
              <a:ext cx="470260" cy="127234"/>
            </a:xfrm>
            <a:prstGeom prst="rect">
              <a:avLst/>
            </a:prstGeom>
          </p:spPr>
        </p:pic>
      </p:grpSp>
      <p:pic>
        <p:nvPicPr>
          <p:cNvPr id="10" name="Immagine 9">
            <a:extLst>
              <a:ext uri="{FF2B5EF4-FFF2-40B4-BE49-F238E27FC236}">
                <a16:creationId xmlns:a16="http://schemas.microsoft.com/office/drawing/2014/main" id="{1B7374C6-37D3-41AE-A2EA-F7B00A28CAC2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" y="4290782"/>
            <a:ext cx="1504634" cy="384998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991FB890-F046-4CC2-BD20-77D3C51F234E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294" y="4378137"/>
            <a:ext cx="1280480" cy="264988"/>
          </a:xfrm>
          <a:prstGeom prst="rect">
            <a:avLst/>
          </a:prstGeom>
        </p:spPr>
      </p:pic>
      <p:sp>
        <p:nvSpPr>
          <p:cNvPr id="12" name="Shape 79">
            <a:extLst>
              <a:ext uri="{FF2B5EF4-FFF2-40B4-BE49-F238E27FC236}">
                <a16:creationId xmlns:a16="http://schemas.microsoft.com/office/drawing/2014/main" id="{506B89ED-9E1E-49C3-88AC-4E92ED8C19D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55158" y="2596702"/>
            <a:ext cx="4202191" cy="73866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square" lIns="91438" tIns="91438" rIns="91438" bIns="91438">
            <a:spAutoFit/>
          </a:bodyPr>
          <a:lstStyle/>
          <a:p>
            <a:pPr hangingPunct="0"/>
            <a:r>
              <a:rPr lang="it-IT" sz="1200" spc="5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Sviluppo del Sistema Informativo Unitario Telematico</a:t>
            </a:r>
          </a:p>
          <a:p>
            <a:pPr hangingPunct="0"/>
            <a:r>
              <a:rPr lang="it-IT" sz="1200" spc="5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manutenzione degli attuali sistemi dell’area Penale</a:t>
            </a:r>
          </a:p>
          <a:p>
            <a:pPr hangingPunct="0"/>
            <a:r>
              <a:rPr lang="it-IT" sz="1200" spc="5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Ministero della Giustizia e servizi correlati</a:t>
            </a:r>
            <a:endParaRPr lang="en-US" sz="1200" b="0" spc="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Segoe UI" pitchFamily="34" charset="0"/>
              <a:cs typeface="Arial" panose="020B0604020202020204" pitchFamily="34" charset="0"/>
              <a:sym typeface="Segoe UI" pitchFamily="34" charset="0"/>
            </a:endParaRPr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8D1A0991-AF7A-4DB0-931E-B0A4804A59C1}"/>
              </a:ext>
            </a:extLst>
          </p:cNvPr>
          <p:cNvPicPr/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11" y="782538"/>
            <a:ext cx="3872031" cy="2723703"/>
          </a:xfrm>
          <a:prstGeom prst="rect">
            <a:avLst/>
          </a:prstGeom>
        </p:spPr>
      </p:pic>
      <p:grpSp>
        <p:nvGrpSpPr>
          <p:cNvPr id="14" name="Gruppo 13">
            <a:extLst>
              <a:ext uri="{FF2B5EF4-FFF2-40B4-BE49-F238E27FC236}">
                <a16:creationId xmlns:a16="http://schemas.microsoft.com/office/drawing/2014/main" id="{772A1B28-10B7-4DD6-8620-9FEA8A63DDA7}"/>
              </a:ext>
            </a:extLst>
          </p:cNvPr>
          <p:cNvGrpSpPr/>
          <p:nvPr userDrawn="1"/>
        </p:nvGrpSpPr>
        <p:grpSpPr>
          <a:xfrm>
            <a:off x="5154592" y="1513205"/>
            <a:ext cx="3517135" cy="1261884"/>
            <a:chOff x="0" y="0"/>
            <a:chExt cx="8093702" cy="2117697"/>
          </a:xfrm>
        </p:grpSpPr>
        <p:cxnSp>
          <p:nvCxnSpPr>
            <p:cNvPr id="15" name="Connettore 1 26">
              <a:extLst>
                <a:ext uri="{FF2B5EF4-FFF2-40B4-BE49-F238E27FC236}">
                  <a16:creationId xmlns:a16="http://schemas.microsoft.com/office/drawing/2014/main" id="{6C5D376A-252C-4C3F-A80A-71E3C20D9570}"/>
                </a:ext>
              </a:extLst>
            </p:cNvPr>
            <p:cNvCxnSpPr/>
            <p:nvPr/>
          </p:nvCxnSpPr>
          <p:spPr>
            <a:xfrm>
              <a:off x="3234520" y="1078174"/>
              <a:ext cx="1201514" cy="72103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30">
              <a:extLst>
                <a:ext uri="{FF2B5EF4-FFF2-40B4-BE49-F238E27FC236}">
                  <a16:creationId xmlns:a16="http://schemas.microsoft.com/office/drawing/2014/main" id="{51936A7D-974F-438D-925C-3695D7DB5676}"/>
                </a:ext>
              </a:extLst>
            </p:cNvPr>
            <p:cNvCxnSpPr/>
            <p:nvPr/>
          </p:nvCxnSpPr>
          <p:spPr>
            <a:xfrm flipH="1">
              <a:off x="0" y="109183"/>
              <a:ext cx="1132765" cy="9007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31">
              <a:extLst>
                <a:ext uri="{FF2B5EF4-FFF2-40B4-BE49-F238E27FC236}">
                  <a16:creationId xmlns:a16="http://schemas.microsoft.com/office/drawing/2014/main" id="{41CC7111-8E4F-4032-895F-1EA4CB608FF1}"/>
                </a:ext>
              </a:extLst>
            </p:cNvPr>
            <p:cNvCxnSpPr/>
            <p:nvPr/>
          </p:nvCxnSpPr>
          <p:spPr>
            <a:xfrm flipH="1" flipV="1">
              <a:off x="1132765" y="109183"/>
              <a:ext cx="423079" cy="150176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ttore 1 448">
              <a:extLst>
                <a:ext uri="{FF2B5EF4-FFF2-40B4-BE49-F238E27FC236}">
                  <a16:creationId xmlns:a16="http://schemas.microsoft.com/office/drawing/2014/main" id="{63EB0CD1-2998-4C55-B8E4-D6A7DCDB66E4}"/>
                </a:ext>
              </a:extLst>
            </p:cNvPr>
            <p:cNvCxnSpPr/>
            <p:nvPr/>
          </p:nvCxnSpPr>
          <p:spPr>
            <a:xfrm flipH="1">
              <a:off x="1555845" y="1009935"/>
              <a:ext cx="1596390" cy="60007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nettore 1 450">
              <a:extLst>
                <a:ext uri="{FF2B5EF4-FFF2-40B4-BE49-F238E27FC236}">
                  <a16:creationId xmlns:a16="http://schemas.microsoft.com/office/drawing/2014/main" id="{C14BB05E-F9A5-43F5-8FDD-E2DC3A75C18F}"/>
                </a:ext>
              </a:extLst>
            </p:cNvPr>
            <p:cNvCxnSpPr/>
            <p:nvPr/>
          </p:nvCxnSpPr>
          <p:spPr>
            <a:xfrm flipH="1">
              <a:off x="4435523" y="1009935"/>
              <a:ext cx="1378072" cy="79157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ttore 1 453">
              <a:extLst>
                <a:ext uri="{FF2B5EF4-FFF2-40B4-BE49-F238E27FC236}">
                  <a16:creationId xmlns:a16="http://schemas.microsoft.com/office/drawing/2014/main" id="{2B139CED-6F1E-482D-987E-946971B62747}"/>
                </a:ext>
              </a:extLst>
            </p:cNvPr>
            <p:cNvCxnSpPr/>
            <p:nvPr/>
          </p:nvCxnSpPr>
          <p:spPr>
            <a:xfrm flipH="1" flipV="1">
              <a:off x="5854890" y="955344"/>
              <a:ext cx="1753092" cy="103722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ttore 1 454">
              <a:extLst>
                <a:ext uri="{FF2B5EF4-FFF2-40B4-BE49-F238E27FC236}">
                  <a16:creationId xmlns:a16="http://schemas.microsoft.com/office/drawing/2014/main" id="{A0CBD246-4F6A-40F1-B625-BBB94335D85C}"/>
                </a:ext>
              </a:extLst>
            </p:cNvPr>
            <p:cNvCxnSpPr/>
            <p:nvPr/>
          </p:nvCxnSpPr>
          <p:spPr>
            <a:xfrm flipH="1">
              <a:off x="7608627" y="1610436"/>
              <a:ext cx="485075" cy="38186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Gruppo 21">
              <a:extLst>
                <a:ext uri="{FF2B5EF4-FFF2-40B4-BE49-F238E27FC236}">
                  <a16:creationId xmlns:a16="http://schemas.microsoft.com/office/drawing/2014/main" id="{58D39A42-6B9C-41A0-B854-F9BB27455AF0}"/>
                </a:ext>
              </a:extLst>
            </p:cNvPr>
            <p:cNvGrpSpPr/>
            <p:nvPr/>
          </p:nvGrpSpPr>
          <p:grpSpPr>
            <a:xfrm>
              <a:off x="1023582" y="0"/>
              <a:ext cx="6675414" cy="2117697"/>
              <a:chOff x="0" y="0"/>
              <a:chExt cx="6675414" cy="2117697"/>
            </a:xfrm>
          </p:grpSpPr>
          <p:sp>
            <p:nvSpPr>
              <p:cNvPr id="23" name="Ovale 22">
                <a:extLst>
                  <a:ext uri="{FF2B5EF4-FFF2-40B4-BE49-F238E27FC236}">
                    <a16:creationId xmlns:a16="http://schemas.microsoft.com/office/drawing/2014/main" id="{C1AAFEDE-AB0E-4536-9472-D6E19FD463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206375" cy="207010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txBody>
              <a:bodyPr rot="0" vert="horz" wrap="square" lIns="91440" tIns="45720" rIns="91440" bIns="45720" anchor="b" anchorCtr="0" upright="1">
                <a:noAutofit/>
              </a:bodyPr>
              <a:lstStyle/>
              <a:p>
                <a:endParaRPr lang="it-IT"/>
              </a:p>
            </p:txBody>
          </p:sp>
          <p:sp>
            <p:nvSpPr>
              <p:cNvPr id="24" name="Ovale 23">
                <a:extLst>
                  <a:ext uri="{FF2B5EF4-FFF2-40B4-BE49-F238E27FC236}">
                    <a16:creationId xmlns:a16="http://schemas.microsoft.com/office/drawing/2014/main" id="{5D2D7EAE-D3D3-44D8-A961-1C36178366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6729" y="1501254"/>
                <a:ext cx="206375" cy="20701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txBody>
              <a:bodyPr rot="0" vert="horz" wrap="square" lIns="91440" tIns="45720" rIns="91440" bIns="45720" anchor="b" anchorCtr="0" upright="1">
                <a:noAutofit/>
              </a:bodyPr>
              <a:lstStyle/>
              <a:p>
                <a:endParaRPr lang="it-IT"/>
              </a:p>
            </p:txBody>
          </p:sp>
          <p:sp>
            <p:nvSpPr>
              <p:cNvPr id="25" name="Ovale 24">
                <a:extLst>
                  <a:ext uri="{FF2B5EF4-FFF2-40B4-BE49-F238E27FC236}">
                    <a16:creationId xmlns:a16="http://schemas.microsoft.com/office/drawing/2014/main" id="{5C2283A4-D43A-4AA4-AE85-FF565CCBC7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35774" y="873457"/>
                <a:ext cx="206375" cy="20701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txBody>
              <a:bodyPr rot="0" vert="horz" wrap="square" lIns="91440" tIns="45720" rIns="91440" bIns="45720" anchor="b" anchorCtr="0" upright="1">
                <a:noAutofit/>
              </a:bodyPr>
              <a:lstStyle/>
              <a:p>
                <a:endParaRPr lang="it-IT"/>
              </a:p>
            </p:txBody>
          </p:sp>
          <p:sp>
            <p:nvSpPr>
              <p:cNvPr id="26" name="Ovale 25">
                <a:extLst>
                  <a:ext uri="{FF2B5EF4-FFF2-40B4-BE49-F238E27FC236}">
                    <a16:creationId xmlns:a16="http://schemas.microsoft.com/office/drawing/2014/main" id="{73530555-05B9-47B9-969F-6C973C718C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469039" y="1910687"/>
                <a:ext cx="206375" cy="207010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rot="0" vert="horz" wrap="square" lIns="91440" tIns="45720" rIns="91440" bIns="45720" anchor="b" anchorCtr="0" upright="1">
                <a:noAutofit/>
              </a:bodyPr>
              <a:lstStyle/>
              <a:p>
                <a:endParaRPr lang="it-IT"/>
              </a:p>
            </p:txBody>
          </p:sp>
          <p:sp>
            <p:nvSpPr>
              <p:cNvPr id="27" name="Ovale 26">
                <a:extLst>
                  <a:ext uri="{FF2B5EF4-FFF2-40B4-BE49-F238E27FC236}">
                    <a16:creationId xmlns:a16="http://schemas.microsoft.com/office/drawing/2014/main" id="{572ED71B-960B-4D11-80E0-8CF1FBE50C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7165" y="928048"/>
                <a:ext cx="206375" cy="207010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rot="0" vert="horz" wrap="square" lIns="91440" tIns="45720" rIns="91440" bIns="45720" anchor="b" anchorCtr="0" upright="1">
                <a:noAutofit/>
              </a:bodyPr>
              <a:lstStyle/>
              <a:p>
                <a:endParaRPr lang="it-IT"/>
              </a:p>
            </p:txBody>
          </p:sp>
          <p:sp>
            <p:nvSpPr>
              <p:cNvPr id="28" name="Ovale 27">
                <a:extLst>
                  <a:ext uri="{FF2B5EF4-FFF2-40B4-BE49-F238E27FC236}">
                    <a16:creationId xmlns:a16="http://schemas.microsoft.com/office/drawing/2014/main" id="{24E478AC-59BB-4EDB-8695-BF85B924F5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02759" y="1705971"/>
                <a:ext cx="206375" cy="207010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txBody>
              <a:bodyPr rot="0" vert="horz" wrap="square" lIns="91440" tIns="45720" rIns="91440" bIns="45720" anchor="b" anchorCtr="0" upright="1">
                <a:noAutofit/>
              </a:bodyPr>
              <a:lstStyle/>
              <a:p>
                <a:endParaRPr lang="it-IT"/>
              </a:p>
            </p:txBody>
          </p:sp>
        </p:grpSp>
      </p:grpSp>
      <p:sp>
        <p:nvSpPr>
          <p:cNvPr id="29" name="Rettangolo 28">
            <a:extLst>
              <a:ext uri="{FF2B5EF4-FFF2-40B4-BE49-F238E27FC236}">
                <a16:creationId xmlns:a16="http://schemas.microsoft.com/office/drawing/2014/main" id="{0C77BF9B-FFAD-4437-92CF-80A5C794095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399247" y="3518141"/>
            <a:ext cx="2359595" cy="227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it-IT" sz="800" b="1">
                <a:solidFill>
                  <a:schemeClr val="bg1"/>
                </a:solidFill>
              </a:rPr>
              <a:t>LOTTO 1 </a:t>
            </a:r>
            <a:endParaRPr lang="it-IT" sz="800">
              <a:solidFill>
                <a:schemeClr val="bg1"/>
              </a:solidFill>
            </a:endParaRPr>
          </a:p>
          <a:p>
            <a:endParaRPr lang="it-IT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04970208-7A63-4C2E-8B39-B1DE8EBA1602}"/>
              </a:ext>
            </a:extLst>
          </p:cNvPr>
          <p:cNvSpPr txBox="1"/>
          <p:nvPr userDrawn="1"/>
        </p:nvSpPr>
        <p:spPr>
          <a:xfrm>
            <a:off x="5307268" y="4363390"/>
            <a:ext cx="345157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b="1"/>
              <a:t>Ministero della Giustizia</a:t>
            </a:r>
            <a:endParaRPr lang="it-IT" sz="800"/>
          </a:p>
          <a:p>
            <a:r>
              <a:rPr lang="it-IT" sz="800"/>
              <a:t>Dipartimento dell’Organizzazione Giudiziaria, del Personale e dei Servizi</a:t>
            </a:r>
          </a:p>
          <a:p>
            <a:r>
              <a:rPr lang="it-IT" sz="800"/>
              <a:t>Direzione Generale per i Sistemi Informativi Automatizzati</a:t>
            </a:r>
          </a:p>
          <a:p>
            <a:endParaRPr lang="it-IT"/>
          </a:p>
        </p:txBody>
      </p:sp>
      <p:pic>
        <p:nvPicPr>
          <p:cNvPr id="31" name="Immagine 30">
            <a:extLst>
              <a:ext uri="{FF2B5EF4-FFF2-40B4-BE49-F238E27FC236}">
                <a16:creationId xmlns:a16="http://schemas.microsoft.com/office/drawing/2014/main" id="{09FBE52A-9023-40EE-BE3E-B91BF865C900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023" y="4242950"/>
            <a:ext cx="590569" cy="66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568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3">
            <a:extLst>
              <a:ext uri="{FF2B5EF4-FFF2-40B4-BE49-F238E27FC236}">
                <a16:creationId xmlns:a16="http://schemas.microsoft.com/office/drawing/2014/main" id="{306D3DB7-DE26-4BF9-9FDC-803BBE203FDE}"/>
              </a:ext>
            </a:extLst>
          </p:cNvPr>
          <p:cNvGrpSpPr/>
          <p:nvPr userDrawn="1"/>
        </p:nvGrpSpPr>
        <p:grpSpPr>
          <a:xfrm>
            <a:off x="-1" y="4412990"/>
            <a:ext cx="4404494" cy="63216"/>
            <a:chOff x="5537359" y="-259882"/>
            <a:chExt cx="3581400" cy="127236"/>
          </a:xfrm>
        </p:grpSpPr>
        <p:pic>
          <p:nvPicPr>
            <p:cNvPr id="5" name="Elemento grafico 12">
              <a:extLst>
                <a:ext uri="{FF2B5EF4-FFF2-40B4-BE49-F238E27FC236}">
                  <a16:creationId xmlns:a16="http://schemas.microsoft.com/office/drawing/2014/main" id="{B20CF63D-9245-4860-9A4B-C6ABF342C7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537359" y="-259880"/>
              <a:ext cx="470260" cy="127234"/>
            </a:xfrm>
            <a:prstGeom prst="rect">
              <a:avLst/>
            </a:prstGeom>
          </p:spPr>
        </p:pic>
        <p:pic>
          <p:nvPicPr>
            <p:cNvPr id="6" name="Elemento grafico 13">
              <a:extLst>
                <a:ext uri="{FF2B5EF4-FFF2-40B4-BE49-F238E27FC236}">
                  <a16:creationId xmlns:a16="http://schemas.microsoft.com/office/drawing/2014/main" id="{A01C2CE2-046C-4A62-B260-767C3EE78F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160476" y="-259881"/>
              <a:ext cx="470260" cy="127234"/>
            </a:xfrm>
            <a:prstGeom prst="rect">
              <a:avLst/>
            </a:prstGeom>
          </p:spPr>
        </p:pic>
        <p:pic>
          <p:nvPicPr>
            <p:cNvPr id="7" name="Elemento grafico 14">
              <a:extLst>
                <a:ext uri="{FF2B5EF4-FFF2-40B4-BE49-F238E27FC236}">
                  <a16:creationId xmlns:a16="http://schemas.microsoft.com/office/drawing/2014/main" id="{7667A64F-6B7B-447A-A54F-ABD2C55642C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402265" y="-259880"/>
              <a:ext cx="470260" cy="127234"/>
            </a:xfrm>
            <a:prstGeom prst="rect">
              <a:avLst/>
            </a:prstGeom>
          </p:spPr>
        </p:pic>
        <p:pic>
          <p:nvPicPr>
            <p:cNvPr id="8" name="Elemento grafico 15">
              <a:extLst>
                <a:ext uri="{FF2B5EF4-FFF2-40B4-BE49-F238E27FC236}">
                  <a16:creationId xmlns:a16="http://schemas.microsoft.com/office/drawing/2014/main" id="{1F189F91-4453-48CD-B6F5-1C111462C2B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781370" y="-259882"/>
              <a:ext cx="470260" cy="127234"/>
            </a:xfrm>
            <a:prstGeom prst="rect">
              <a:avLst/>
            </a:prstGeom>
          </p:spPr>
        </p:pic>
        <p:pic>
          <p:nvPicPr>
            <p:cNvPr id="9" name="Elemento grafico 16">
              <a:extLst>
                <a:ext uri="{FF2B5EF4-FFF2-40B4-BE49-F238E27FC236}">
                  <a16:creationId xmlns:a16="http://schemas.microsoft.com/office/drawing/2014/main" id="{EC96727E-0D0D-4653-9942-FAB304D59C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025382" y="-259881"/>
              <a:ext cx="470260" cy="127234"/>
            </a:xfrm>
            <a:prstGeom prst="rect">
              <a:avLst/>
            </a:prstGeom>
          </p:spPr>
        </p:pic>
        <p:pic>
          <p:nvPicPr>
            <p:cNvPr id="10" name="Elemento grafico 17">
              <a:extLst>
                <a:ext uri="{FF2B5EF4-FFF2-40B4-BE49-F238E27FC236}">
                  <a16:creationId xmlns:a16="http://schemas.microsoft.com/office/drawing/2014/main" id="{621A968A-F358-4158-ABD5-475E2098DF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8648499" y="-259882"/>
              <a:ext cx="470260" cy="1272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47735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8" name="Segnaposto numero diapositiva 1">
            <a:extLst>
              <a:ext uri="{FF2B5EF4-FFF2-40B4-BE49-F238E27FC236}">
                <a16:creationId xmlns:a16="http://schemas.microsoft.com/office/drawing/2014/main" id="{DEC4DD0B-21F5-454D-BCF5-668105113791}"/>
              </a:ext>
            </a:extLst>
          </p:cNvPr>
          <p:cNvSpPr txBox="1">
            <a:spLocks/>
          </p:cNvSpPr>
          <p:nvPr userDrawn="1"/>
        </p:nvSpPr>
        <p:spPr>
          <a:xfrm>
            <a:off x="8485700" y="4767263"/>
            <a:ext cx="362272" cy="273844"/>
          </a:xfrm>
          <a:prstGeom prst="rect">
            <a:avLst/>
          </a:prstGeom>
        </p:spPr>
        <p:txBody>
          <a:bodyPr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FB6B8823-F2CD-4055-96E6-61584BC53A06}" type="slidenum">
              <a:rPr lang="it-IT" sz="1000" smtClean="0">
                <a:latin typeface="Arial" panose="020B0604020202020204" pitchFamily="34" charset="0"/>
                <a:cs typeface="Arial" panose="020B0604020202020204" pitchFamily="34" charset="0"/>
              </a:rPr>
              <a:pPr algn="ctr"/>
              <a:t>‹N›</a:t>
            </a:fld>
            <a:endParaRPr lang="it-IT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BCF3EEE5-4DF0-4530-BDE8-0D274272FF30}"/>
              </a:ext>
            </a:extLst>
          </p:cNvPr>
          <p:cNvSpPr/>
          <p:nvPr userDrawn="1"/>
        </p:nvSpPr>
        <p:spPr>
          <a:xfrm>
            <a:off x="8522915" y="4745763"/>
            <a:ext cx="288032" cy="288032"/>
          </a:xfrm>
          <a:prstGeom prst="rect">
            <a:avLst/>
          </a:prstGeom>
          <a:noFill/>
          <a:ln w="28575">
            <a:solidFill>
              <a:srgbClr val="94A7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46"/>
          </a:p>
        </p:txBody>
      </p:sp>
      <p:grpSp>
        <p:nvGrpSpPr>
          <p:cNvPr id="10" name="Gruppo 9">
            <a:extLst>
              <a:ext uri="{FF2B5EF4-FFF2-40B4-BE49-F238E27FC236}">
                <a16:creationId xmlns:a16="http://schemas.microsoft.com/office/drawing/2014/main" id="{B2F16824-4A5D-4878-8C31-6C366C9A40B1}"/>
              </a:ext>
            </a:extLst>
          </p:cNvPr>
          <p:cNvGrpSpPr/>
          <p:nvPr userDrawn="1"/>
        </p:nvGrpSpPr>
        <p:grpSpPr>
          <a:xfrm>
            <a:off x="2727483" y="5099221"/>
            <a:ext cx="3689033" cy="46030"/>
            <a:chOff x="5537359" y="-259882"/>
            <a:chExt cx="3581400" cy="127236"/>
          </a:xfrm>
        </p:grpSpPr>
        <p:pic>
          <p:nvPicPr>
            <p:cNvPr id="11" name="Elemento grafico 59">
              <a:extLst>
                <a:ext uri="{FF2B5EF4-FFF2-40B4-BE49-F238E27FC236}">
                  <a16:creationId xmlns:a16="http://schemas.microsoft.com/office/drawing/2014/main" id="{B2FA4AAF-24C7-4235-8DA4-E2C0A0448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537359" y="-259880"/>
              <a:ext cx="470260" cy="127234"/>
            </a:xfrm>
            <a:prstGeom prst="rect">
              <a:avLst/>
            </a:prstGeom>
          </p:spPr>
        </p:pic>
        <p:pic>
          <p:nvPicPr>
            <p:cNvPr id="12" name="Elemento grafico 60">
              <a:extLst>
                <a:ext uri="{FF2B5EF4-FFF2-40B4-BE49-F238E27FC236}">
                  <a16:creationId xmlns:a16="http://schemas.microsoft.com/office/drawing/2014/main" id="{250221C7-F1FD-403A-95EA-15422A5962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160476" y="-259881"/>
              <a:ext cx="470260" cy="127234"/>
            </a:xfrm>
            <a:prstGeom prst="rect">
              <a:avLst/>
            </a:prstGeom>
          </p:spPr>
        </p:pic>
        <p:pic>
          <p:nvPicPr>
            <p:cNvPr id="13" name="Elemento grafico 61">
              <a:extLst>
                <a:ext uri="{FF2B5EF4-FFF2-40B4-BE49-F238E27FC236}">
                  <a16:creationId xmlns:a16="http://schemas.microsoft.com/office/drawing/2014/main" id="{D85C08E0-2BAC-4746-9834-04E8DBDAE0F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402265" y="-259880"/>
              <a:ext cx="470260" cy="127234"/>
            </a:xfrm>
            <a:prstGeom prst="rect">
              <a:avLst/>
            </a:prstGeom>
          </p:spPr>
        </p:pic>
        <p:pic>
          <p:nvPicPr>
            <p:cNvPr id="14" name="Elemento grafico 62">
              <a:extLst>
                <a:ext uri="{FF2B5EF4-FFF2-40B4-BE49-F238E27FC236}">
                  <a16:creationId xmlns:a16="http://schemas.microsoft.com/office/drawing/2014/main" id="{EBC84838-843D-4EE9-90D9-1F3DB57BA25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781370" y="-259882"/>
              <a:ext cx="470260" cy="127234"/>
            </a:xfrm>
            <a:prstGeom prst="rect">
              <a:avLst/>
            </a:prstGeom>
          </p:spPr>
        </p:pic>
        <p:pic>
          <p:nvPicPr>
            <p:cNvPr id="15" name="Elemento grafico 63">
              <a:extLst>
                <a:ext uri="{FF2B5EF4-FFF2-40B4-BE49-F238E27FC236}">
                  <a16:creationId xmlns:a16="http://schemas.microsoft.com/office/drawing/2014/main" id="{D52D946C-B819-478F-BD39-BA8BC6919C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025382" y="-259881"/>
              <a:ext cx="470260" cy="127234"/>
            </a:xfrm>
            <a:prstGeom prst="rect">
              <a:avLst/>
            </a:prstGeom>
          </p:spPr>
        </p:pic>
        <p:pic>
          <p:nvPicPr>
            <p:cNvPr id="16" name="Elemento grafico 64">
              <a:extLst>
                <a:ext uri="{FF2B5EF4-FFF2-40B4-BE49-F238E27FC236}">
                  <a16:creationId xmlns:a16="http://schemas.microsoft.com/office/drawing/2014/main" id="{DA40071E-B8D7-40F6-BE82-B913C6B2D28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8648499" y="-259882"/>
              <a:ext cx="470260" cy="1272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5115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>
            <a:extLst>
              <a:ext uri="{FF2B5EF4-FFF2-40B4-BE49-F238E27FC236}">
                <a16:creationId xmlns:a16="http://schemas.microsoft.com/office/drawing/2014/main" id="{54B0611B-35E6-4223-B140-525E4E4C08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178" y="1"/>
            <a:ext cx="586823" cy="609393"/>
          </a:xfrm>
          <a:prstGeom prst="rect">
            <a:avLst/>
          </a:prstGeom>
        </p:spPr>
      </p:pic>
      <p:sp>
        <p:nvSpPr>
          <p:cNvPr id="15" name="Rettangolo 14">
            <a:extLst>
              <a:ext uri="{FF2B5EF4-FFF2-40B4-BE49-F238E27FC236}">
                <a16:creationId xmlns:a16="http://schemas.microsoft.com/office/drawing/2014/main" id="{ED141087-8028-45C3-976D-80CD81894C47}"/>
              </a:ext>
            </a:extLst>
          </p:cNvPr>
          <p:cNvSpPr/>
          <p:nvPr userDrawn="1"/>
        </p:nvSpPr>
        <p:spPr>
          <a:xfrm>
            <a:off x="-1" y="720437"/>
            <a:ext cx="9144001" cy="54000"/>
          </a:xfrm>
          <a:prstGeom prst="rect">
            <a:avLst/>
          </a:prstGeom>
          <a:solidFill>
            <a:srgbClr val="2E75B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/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CD1F5C19-E019-45F9-96D2-90312D9F48DD}"/>
              </a:ext>
            </a:extLst>
          </p:cNvPr>
          <p:cNvSpPr/>
          <p:nvPr userDrawn="1"/>
        </p:nvSpPr>
        <p:spPr>
          <a:xfrm>
            <a:off x="-1431" y="276989"/>
            <a:ext cx="202322" cy="117867"/>
          </a:xfrm>
          <a:prstGeom prst="rect">
            <a:avLst/>
          </a:pr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BEBEBD"/>
              </a:solidFill>
            </a:endParaRPr>
          </a:p>
        </p:txBody>
      </p:sp>
      <p:pic>
        <p:nvPicPr>
          <p:cNvPr id="3" name="Immagine 2" descr="Immagine che contiene testo&#10;&#10;Descrizione generata automaticamente">
            <a:extLst>
              <a:ext uri="{FF2B5EF4-FFF2-40B4-BE49-F238E27FC236}">
                <a16:creationId xmlns:a16="http://schemas.microsoft.com/office/drawing/2014/main" id="{91691A61-6E10-4E26-B192-1509611B5F1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880"/>
            <a:ext cx="2020330" cy="392086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FBE25054-280A-46A2-97D8-E3F4337C88E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4676"/>
            <a:ext cx="9144000" cy="4428825"/>
          </a:xfrm>
          <a:prstGeom prst="rect">
            <a:avLst/>
          </a:prstGeom>
        </p:spPr>
      </p:pic>
      <p:cxnSp>
        <p:nvCxnSpPr>
          <p:cNvPr id="10" name="Connettore diritto 9">
            <a:extLst>
              <a:ext uri="{FF2B5EF4-FFF2-40B4-BE49-F238E27FC236}">
                <a16:creationId xmlns:a16="http://schemas.microsoft.com/office/drawing/2014/main" id="{FD80AF63-702A-4CDB-BBBB-34E6EBF47BB2}"/>
              </a:ext>
            </a:extLst>
          </p:cNvPr>
          <p:cNvCxnSpPr>
            <a:cxnSpLocks/>
          </p:cNvCxnSpPr>
          <p:nvPr userDrawn="1"/>
        </p:nvCxnSpPr>
        <p:spPr>
          <a:xfrm>
            <a:off x="310862" y="4851102"/>
            <a:ext cx="5587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>
            <a:extLst>
              <a:ext uri="{FF2B5EF4-FFF2-40B4-BE49-F238E27FC236}">
                <a16:creationId xmlns:a16="http://schemas.microsoft.com/office/drawing/2014/main" id="{64F0F71C-0633-464E-8694-3D9143A4C37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590" y="4816854"/>
            <a:ext cx="284854" cy="240154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CFF95211-EC18-4D07-955A-EA69B447906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22165" y="4832776"/>
            <a:ext cx="736156" cy="34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128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magine 13">
            <a:extLst>
              <a:ext uri="{FF2B5EF4-FFF2-40B4-BE49-F238E27FC236}">
                <a16:creationId xmlns:a16="http://schemas.microsoft.com/office/drawing/2014/main" id="{4B8F5C0E-D657-4046-B947-85375BBD8D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2571" cy="5143500"/>
          </a:xfrm>
          <a:prstGeom prst="rect">
            <a:avLst/>
          </a:prstGeom>
          <a:effectLst/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54B0611B-35E6-4223-B140-525E4E4C081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178" y="1"/>
            <a:ext cx="586823" cy="609393"/>
          </a:xfrm>
          <a:prstGeom prst="rect">
            <a:avLst/>
          </a:prstGeom>
        </p:spPr>
      </p:pic>
      <p:sp>
        <p:nvSpPr>
          <p:cNvPr id="15" name="Rettangolo 14">
            <a:extLst>
              <a:ext uri="{FF2B5EF4-FFF2-40B4-BE49-F238E27FC236}">
                <a16:creationId xmlns:a16="http://schemas.microsoft.com/office/drawing/2014/main" id="{ED141087-8028-45C3-976D-80CD81894C47}"/>
              </a:ext>
            </a:extLst>
          </p:cNvPr>
          <p:cNvSpPr/>
          <p:nvPr userDrawn="1"/>
        </p:nvSpPr>
        <p:spPr>
          <a:xfrm>
            <a:off x="-1" y="720437"/>
            <a:ext cx="9144001" cy="54000"/>
          </a:xfrm>
          <a:prstGeom prst="rect">
            <a:avLst/>
          </a:prstGeom>
          <a:solidFill>
            <a:srgbClr val="2E75B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/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CD1F5C19-E019-45F9-96D2-90312D9F48DD}"/>
              </a:ext>
            </a:extLst>
          </p:cNvPr>
          <p:cNvSpPr/>
          <p:nvPr userDrawn="1"/>
        </p:nvSpPr>
        <p:spPr>
          <a:xfrm>
            <a:off x="-1431" y="276989"/>
            <a:ext cx="202322" cy="117867"/>
          </a:xfrm>
          <a:prstGeom prst="rect">
            <a:avLst/>
          </a:pr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BEBEBD"/>
              </a:solidFill>
            </a:endParaRPr>
          </a:p>
        </p:txBody>
      </p:sp>
      <p:pic>
        <p:nvPicPr>
          <p:cNvPr id="3" name="Immagine 2" descr="Immagine che contiene testo&#10;&#10;Descrizione generata automaticamente">
            <a:extLst>
              <a:ext uri="{FF2B5EF4-FFF2-40B4-BE49-F238E27FC236}">
                <a16:creationId xmlns:a16="http://schemas.microsoft.com/office/drawing/2014/main" id="{91691A61-6E10-4E26-B192-1509611B5F1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880"/>
            <a:ext cx="2020330" cy="392086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0C57D554-82EE-45AB-9F98-05C7F74048F6}"/>
              </a:ext>
            </a:extLst>
          </p:cNvPr>
          <p:cNvCxnSpPr>
            <a:cxnSpLocks/>
          </p:cNvCxnSpPr>
          <p:nvPr userDrawn="1"/>
        </p:nvCxnSpPr>
        <p:spPr>
          <a:xfrm>
            <a:off x="310862" y="4851102"/>
            <a:ext cx="5587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Immagine 16">
            <a:extLst>
              <a:ext uri="{FF2B5EF4-FFF2-40B4-BE49-F238E27FC236}">
                <a16:creationId xmlns:a16="http://schemas.microsoft.com/office/drawing/2014/main" id="{DFE37113-771B-4030-B5B5-562FF565E3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590" y="4816854"/>
            <a:ext cx="284854" cy="240154"/>
          </a:xfrm>
          <a:prstGeom prst="rect">
            <a:avLst/>
          </a:prstGeom>
        </p:spPr>
      </p:pic>
      <p:pic>
        <p:nvPicPr>
          <p:cNvPr id="18" name="Immagine 17">
            <a:extLst>
              <a:ext uri="{FF2B5EF4-FFF2-40B4-BE49-F238E27FC236}">
                <a16:creationId xmlns:a16="http://schemas.microsoft.com/office/drawing/2014/main" id="{88A693A1-0CA6-4A98-AA4E-D0BC543D2A5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22165" y="4832776"/>
            <a:ext cx="736156" cy="34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64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224EC5E-2ECD-4BC9-9CE0-9F7979312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422087B-877B-469E-B843-B1ED830296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3C6A5DA-132E-40C8-9BBA-35A928169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EE568-40ED-430E-A3B9-DAA33AD8EF47}" type="datetimeFigureOut">
              <a:rPr lang="it-IT" smtClean="0"/>
              <a:t>22/01/2021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249582E-9586-4474-8CB1-65EEFEB27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B81F7AB-4CC4-483E-8820-4C8761144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40DC0-6740-450A-B0B4-76FA558E853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402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3742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5" r:id="rId2"/>
    <p:sldLayoutId id="2147483656" r:id="rId3"/>
    <p:sldLayoutId id="2147483661" r:id="rId4"/>
    <p:sldLayoutId id="2147483660" r:id="rId5"/>
    <p:sldLayoutId id="2147483659" r:id="rId6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jpg"/><Relationship Id="rId5" Type="http://schemas.openxmlformats.org/officeDocument/2006/relationships/slide" Target="slide2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Immagine che contiene testo&#10;&#10;Descrizione generata automaticamente">
            <a:extLst>
              <a:ext uri="{FF2B5EF4-FFF2-40B4-BE49-F238E27FC236}">
                <a16:creationId xmlns:a16="http://schemas.microsoft.com/office/drawing/2014/main" id="{51B178D3-9D1A-4E22-8A7C-01DB4A25F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84061"/>
            <a:ext cx="2650331" cy="514350"/>
          </a:xfrm>
          <a:prstGeom prst="rect">
            <a:avLst/>
          </a:prstGeom>
        </p:spPr>
      </p:pic>
      <p:sp>
        <p:nvSpPr>
          <p:cNvPr id="3" name="Titolo 1">
            <a:extLst>
              <a:ext uri="{FF2B5EF4-FFF2-40B4-BE49-F238E27FC236}">
                <a16:creationId xmlns:a16="http://schemas.microsoft.com/office/drawing/2014/main" id="{18B174AD-6705-4C6B-A65E-C0B3C89B491F}"/>
              </a:ext>
            </a:extLst>
          </p:cNvPr>
          <p:cNvSpPr txBox="1">
            <a:spLocks/>
          </p:cNvSpPr>
          <p:nvPr/>
        </p:nvSpPr>
        <p:spPr>
          <a:xfrm>
            <a:off x="2172854" y="955811"/>
            <a:ext cx="6659222" cy="3378293"/>
          </a:xfrm>
          <a:prstGeom prst="rect">
            <a:avLst/>
          </a:prstGeom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vert="horz" lIns="68580" tIns="34290" rIns="68580" bIns="34290" rtlCol="0" anchor="ctr">
            <a:noAutofit/>
          </a:bodyPr>
          <a:lstStyle>
            <a:defPPr>
              <a:defRPr lang="it-IT"/>
            </a:defPPr>
            <a:lvl1pPr lvl="0">
              <a:lnSpc>
                <a:spcPct val="80000"/>
              </a:lnSpc>
              <a:spcBef>
                <a:spcPct val="0"/>
              </a:spcBef>
              <a:buNone/>
              <a:defRPr sz="5400" cap="all" spc="200" baseline="0">
                <a:solidFill>
                  <a:schemeClr val="accent5"/>
                </a:solidFill>
                <a:latin typeface="Tw Cen MT Condensed" panose="020B0606020104020203"/>
                <a:ea typeface="+mj-ea"/>
                <a:cs typeface="+mj-cs"/>
              </a:defRPr>
            </a:lvl1pPr>
          </a:lstStyle>
          <a:p>
            <a:pPr algn="r">
              <a:lnSpc>
                <a:spcPts val="4050"/>
              </a:lnSpc>
            </a:pPr>
            <a:endParaRPr lang="it-IT" sz="3300" cap="none" spc="0" dirty="0">
              <a:solidFill>
                <a:srgbClr val="FF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>
              <a:lnSpc>
                <a:spcPct val="100000"/>
              </a:lnSpc>
            </a:pPr>
            <a:r>
              <a:rPr lang="it-IT" sz="3000" cap="none" spc="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DIREZIONE GENERALE </a:t>
            </a:r>
          </a:p>
          <a:p>
            <a:pPr algn="r">
              <a:lnSpc>
                <a:spcPct val="100000"/>
              </a:lnSpc>
            </a:pPr>
            <a:r>
              <a:rPr lang="it-IT" sz="3000" cap="none" spc="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PER I SISTEMI INFORMATIVI AUTOMATIZZATI</a:t>
            </a:r>
            <a:endParaRPr lang="it-IT" sz="3000" cap="none" spc="0" dirty="0">
              <a:solidFill>
                <a:schemeClr val="tx1"/>
              </a:solidFill>
              <a:latin typeface="+mn-lt"/>
            </a:endParaRPr>
          </a:p>
          <a:p>
            <a:pPr algn="r">
              <a:lnSpc>
                <a:spcPts val="1725"/>
              </a:lnSpc>
            </a:pPr>
            <a:endParaRPr lang="it-IT" sz="2100" cap="none" dirty="0">
              <a:solidFill>
                <a:schemeClr val="tx1"/>
              </a:solidFill>
              <a:latin typeface="+mn-lt"/>
            </a:endParaRPr>
          </a:p>
          <a:p>
            <a:pPr algn="r">
              <a:lnSpc>
                <a:spcPts val="4050"/>
              </a:lnSpc>
            </a:pPr>
            <a:br>
              <a:rPr lang="it-IT" sz="3600" cap="none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endParaRPr lang="it-IT" sz="4950" cap="none" dirty="0">
              <a:solidFill>
                <a:srgbClr val="4472C4"/>
              </a:solidFill>
            </a:endParaRP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B5F22DBE-38D0-45DE-B7D5-FAFF71162A61}"/>
              </a:ext>
            </a:extLst>
          </p:cNvPr>
          <p:cNvSpPr/>
          <p:nvPr/>
        </p:nvSpPr>
        <p:spPr>
          <a:xfrm>
            <a:off x="311924" y="4579304"/>
            <a:ext cx="1146532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350" dirty="0">
                <a:solidFill>
                  <a:srgbClr val="C00000"/>
                </a:solidFill>
              </a:rPr>
              <a:t>Vers</a:t>
            </a:r>
            <a:r>
              <a:rPr lang="it-IT" sz="1350" dirty="0">
                <a:solidFill>
                  <a:srgbClr val="FF0000"/>
                </a:solidFill>
              </a:rPr>
              <a:t>ione 1.0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2084EE46-3F7E-4C25-9DF1-8AB89D063D8C}"/>
              </a:ext>
            </a:extLst>
          </p:cNvPr>
          <p:cNvSpPr txBox="1"/>
          <p:nvPr/>
        </p:nvSpPr>
        <p:spPr>
          <a:xfrm>
            <a:off x="212854" y="3009841"/>
            <a:ext cx="8548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rgbClr val="C00000"/>
                </a:solidFill>
              </a:rPr>
              <a:t>Portali Processo Penale Telematico </a:t>
            </a:r>
          </a:p>
          <a:p>
            <a:r>
              <a:rPr lang="it-IT" sz="1600" dirty="0">
                <a:solidFill>
                  <a:srgbClr val="002060"/>
                </a:solidFill>
              </a:rPr>
              <a:t>Nuovi atti </a:t>
            </a:r>
            <a:r>
              <a:rPr lang="it-IT" sz="1600">
                <a:solidFill>
                  <a:srgbClr val="002060"/>
                </a:solidFill>
              </a:rPr>
              <a:t>ai sensi </a:t>
            </a:r>
            <a:r>
              <a:rPr lang="it-IT" sz="1600" dirty="0">
                <a:solidFill>
                  <a:srgbClr val="002060"/>
                </a:solidFill>
              </a:rPr>
              <a:t>dell’art. 24 D.L.137/2020 convertito dalla legge 176/2020</a:t>
            </a: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15A36569-D8F0-41CC-87C8-F9F633C5BD21}"/>
              </a:ext>
            </a:extLst>
          </p:cNvPr>
          <p:cNvSpPr/>
          <p:nvPr/>
        </p:nvSpPr>
        <p:spPr>
          <a:xfrm>
            <a:off x="6092814" y="4043525"/>
            <a:ext cx="26681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0000"/>
              </a:lnSpc>
            </a:pPr>
            <a:r>
              <a:rPr lang="it-IT" sz="1200" i="1" dirty="0">
                <a:solidFill>
                  <a:schemeClr val="bg1">
                    <a:lumMod val="50000"/>
                  </a:schemeClr>
                </a:solidFill>
              </a:rPr>
              <a:t>DIRETTORE GENERALE </a:t>
            </a:r>
          </a:p>
          <a:p>
            <a:pPr algn="r">
              <a:lnSpc>
                <a:spcPct val="100000"/>
              </a:lnSpc>
            </a:pPr>
            <a:r>
              <a:rPr lang="it-IT" sz="1200" i="1" dirty="0">
                <a:solidFill>
                  <a:schemeClr val="bg1">
                    <a:lumMod val="50000"/>
                  </a:schemeClr>
                </a:solidFill>
              </a:rPr>
              <a:t>Dott.ssa </a:t>
            </a:r>
            <a:r>
              <a:rPr lang="it-IT" sz="1200" b="1" i="1" dirty="0">
                <a:solidFill>
                  <a:schemeClr val="bg1">
                    <a:lumMod val="50000"/>
                  </a:schemeClr>
                </a:solidFill>
              </a:rPr>
              <a:t>Alessandra Cataldi</a:t>
            </a:r>
          </a:p>
        </p:txBody>
      </p:sp>
    </p:spTree>
    <p:extLst>
      <p:ext uri="{BB962C8B-B14F-4D97-AF65-F5344CB8AC3E}">
        <p14:creationId xmlns:p14="http://schemas.microsoft.com/office/powerpoint/2010/main" val="339724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23D9AF58-4296-4C84-B283-A55ABAE642E3}"/>
              </a:ext>
            </a:extLst>
          </p:cNvPr>
          <p:cNvSpPr txBox="1"/>
          <p:nvPr/>
        </p:nvSpPr>
        <p:spPr>
          <a:xfrm>
            <a:off x="0" y="193855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/>
              <a:t>Premessa punti d’accesso</a:t>
            </a:r>
          </a:p>
        </p:txBody>
      </p:sp>
      <p:pic>
        <p:nvPicPr>
          <p:cNvPr id="3" name="Immagine 2" descr="Immagine che contiene testo&#10;&#10;Descrizione generata automaticamente">
            <a:extLst>
              <a:ext uri="{FF2B5EF4-FFF2-40B4-BE49-F238E27FC236}">
                <a16:creationId xmlns:a16="http://schemas.microsoft.com/office/drawing/2014/main" id="{76E6E7E1-B8EE-46E1-898E-0B478CE51A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27000"/>
            <a:ext cx="2274887" cy="441488"/>
          </a:xfrm>
          <a:prstGeom prst="rect">
            <a:avLst/>
          </a:prstGeom>
        </p:spPr>
      </p:pic>
      <p:sp>
        <p:nvSpPr>
          <p:cNvPr id="5" name="Rettangolo 4">
            <a:hlinkClick r:id="rId3" action="ppaction://hlinksldjump"/>
            <a:extLst>
              <a:ext uri="{FF2B5EF4-FFF2-40B4-BE49-F238E27FC236}">
                <a16:creationId xmlns:a16="http://schemas.microsoft.com/office/drawing/2014/main" id="{37932D6D-D90E-4D2A-A89C-530E62217E10}"/>
              </a:ext>
            </a:extLst>
          </p:cNvPr>
          <p:cNvSpPr/>
          <p:nvPr/>
        </p:nvSpPr>
        <p:spPr>
          <a:xfrm>
            <a:off x="1206899" y="985802"/>
            <a:ext cx="3365101" cy="511274"/>
          </a:xfrm>
          <a:prstGeom prst="rect">
            <a:avLst/>
          </a:prstGeom>
          <a:solidFill>
            <a:srgbClr val="00194C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250" dirty="0"/>
              <a:t>PST </a:t>
            </a:r>
          </a:p>
        </p:txBody>
      </p:sp>
      <p:sp>
        <p:nvSpPr>
          <p:cNvPr id="7" name="Rettangolo 6">
            <a:hlinkClick r:id="rId4" action="ppaction://hlinksldjump"/>
            <a:extLst>
              <a:ext uri="{FF2B5EF4-FFF2-40B4-BE49-F238E27FC236}">
                <a16:creationId xmlns:a16="http://schemas.microsoft.com/office/drawing/2014/main" id="{29F5C0D3-08EA-4562-B20C-EE97438A954B}"/>
              </a:ext>
            </a:extLst>
          </p:cNvPr>
          <p:cNvSpPr/>
          <p:nvPr/>
        </p:nvSpPr>
        <p:spPr>
          <a:xfrm>
            <a:off x="4771635" y="985802"/>
            <a:ext cx="3796837" cy="51127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250" dirty="0" err="1"/>
              <a:t>My.Giustizia</a:t>
            </a:r>
            <a:r>
              <a:rPr lang="it-IT" sz="2250" dirty="0"/>
              <a:t> </a:t>
            </a: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E08FDF07-A3E4-4193-AA5D-899D7EB142F0}"/>
              </a:ext>
            </a:extLst>
          </p:cNvPr>
          <p:cNvSpPr/>
          <p:nvPr/>
        </p:nvSpPr>
        <p:spPr>
          <a:xfrm>
            <a:off x="575527" y="985802"/>
            <a:ext cx="431737" cy="3497916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</a:p>
          <a:p>
            <a:pPr algn="ctr"/>
            <a:r>
              <a:rPr lang="it-IT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</a:p>
          <a:p>
            <a:pPr algn="ctr"/>
            <a:r>
              <a:rPr lang="it-IT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</a:p>
          <a:p>
            <a:pPr algn="ctr"/>
            <a:r>
              <a:rPr lang="it-IT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</a:p>
          <a:p>
            <a:pPr algn="ctr"/>
            <a:endParaRPr lang="it-IT" sz="2475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it-IT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</a:t>
            </a:r>
          </a:p>
          <a:p>
            <a:pPr algn="ctr"/>
            <a:r>
              <a:rPr lang="it-IT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</a:p>
          <a:p>
            <a:pPr algn="ctr"/>
            <a:r>
              <a:rPr lang="it-IT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  <a:p>
            <a:pPr algn="ctr"/>
            <a:endParaRPr lang="it-IT" sz="1350" dirty="0"/>
          </a:p>
        </p:txBody>
      </p:sp>
      <p:sp>
        <p:nvSpPr>
          <p:cNvPr id="9" name="Callout: freccia in su 8">
            <a:extLst>
              <a:ext uri="{FF2B5EF4-FFF2-40B4-BE49-F238E27FC236}">
                <a16:creationId xmlns:a16="http://schemas.microsoft.com/office/drawing/2014/main" id="{E154F0B7-934A-4F0F-B027-94E92B937643}"/>
              </a:ext>
            </a:extLst>
          </p:cNvPr>
          <p:cNvSpPr/>
          <p:nvPr/>
        </p:nvSpPr>
        <p:spPr>
          <a:xfrm>
            <a:off x="1206899" y="1526921"/>
            <a:ext cx="3365101" cy="1822454"/>
          </a:xfrm>
          <a:prstGeom prst="upArrowCallout">
            <a:avLst>
              <a:gd name="adj1" fmla="val 25000"/>
              <a:gd name="adj2" fmla="val 25000"/>
              <a:gd name="adj3" fmla="val 12432"/>
              <a:gd name="adj4" fmla="val 795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llout: freccia in su 9">
            <a:extLst>
              <a:ext uri="{FF2B5EF4-FFF2-40B4-BE49-F238E27FC236}">
                <a16:creationId xmlns:a16="http://schemas.microsoft.com/office/drawing/2014/main" id="{024EAAE9-47CE-4B62-B47D-6A80CE959C22}"/>
              </a:ext>
            </a:extLst>
          </p:cNvPr>
          <p:cNvSpPr/>
          <p:nvPr/>
        </p:nvSpPr>
        <p:spPr>
          <a:xfrm>
            <a:off x="4771635" y="1526920"/>
            <a:ext cx="3796837" cy="1822453"/>
          </a:xfrm>
          <a:prstGeom prst="upArrowCallout">
            <a:avLst>
              <a:gd name="adj1" fmla="val 25000"/>
              <a:gd name="adj2" fmla="val 25000"/>
              <a:gd name="adj3" fmla="val 13755"/>
              <a:gd name="adj4" fmla="val 801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llout: freccia in su 10">
            <a:extLst>
              <a:ext uri="{FF2B5EF4-FFF2-40B4-BE49-F238E27FC236}">
                <a16:creationId xmlns:a16="http://schemas.microsoft.com/office/drawing/2014/main" id="{F7EE596B-F666-423D-BB56-47DC8A78B2F5}"/>
              </a:ext>
            </a:extLst>
          </p:cNvPr>
          <p:cNvSpPr/>
          <p:nvPr/>
        </p:nvSpPr>
        <p:spPr>
          <a:xfrm rot="16200000">
            <a:off x="4384140" y="299386"/>
            <a:ext cx="1007093" cy="7361570"/>
          </a:xfrm>
          <a:prstGeom prst="upArrowCallout">
            <a:avLst>
              <a:gd name="adj1" fmla="val 25000"/>
              <a:gd name="adj2" fmla="val 32306"/>
              <a:gd name="adj3" fmla="val 25000"/>
              <a:gd name="adj4" fmla="val 934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0BDDF232-B930-4823-96B2-B33E2A71AB09}"/>
              </a:ext>
            </a:extLst>
          </p:cNvPr>
          <p:cNvSpPr txBox="1"/>
          <p:nvPr/>
        </p:nvSpPr>
        <p:spPr>
          <a:xfrm>
            <a:off x="1278976" y="1924052"/>
            <a:ext cx="32930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Portale dei servizi telematici a cui accederanno utenti qualificati (avvocati, trascrittori, forze dell’ordine,…)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8F7D6467-93CA-4C21-B10E-AC7DDC6510A5}"/>
              </a:ext>
            </a:extLst>
          </p:cNvPr>
          <p:cNvSpPr/>
          <p:nvPr/>
        </p:nvSpPr>
        <p:spPr>
          <a:xfrm>
            <a:off x="4866290" y="1910612"/>
            <a:ext cx="35790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dirty="0"/>
              <a:t>E’ stato realizzato un portale attraverso il quale le risorse del mondo giustizia (magistrati e non) potranno accedere ai servizi ad essi riservati per le varie applicazioni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A7B18D08-A932-4C5B-B647-1F472469EC4B}"/>
              </a:ext>
            </a:extLst>
          </p:cNvPr>
          <p:cNvSpPr txBox="1"/>
          <p:nvPr/>
        </p:nvSpPr>
        <p:spPr>
          <a:xfrm>
            <a:off x="1900719" y="3546059"/>
            <a:ext cx="65446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Portali dedicati ai cittadini per l’accesso ad informazioni e servizi di prossimità (es.: class action)</a:t>
            </a:r>
          </a:p>
        </p:txBody>
      </p:sp>
      <p:pic>
        <p:nvPicPr>
          <p:cNvPr id="13" name="Immagine 12">
            <a:hlinkClick r:id="rId5" action="ppaction://hlinksldjump"/>
            <a:extLst>
              <a:ext uri="{FF2B5EF4-FFF2-40B4-BE49-F238E27FC236}">
                <a16:creationId xmlns:a16="http://schemas.microsoft.com/office/drawing/2014/main" id="{75F416A0-1AD1-49D1-A072-B99B474C86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177" y="0"/>
            <a:ext cx="586823" cy="553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71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ttotitolo 1"/>
          <p:cNvSpPr>
            <a:spLocks noGrp="1"/>
          </p:cNvSpPr>
          <p:nvPr>
            <p:ph type="subTitle" idx="4294967295"/>
          </p:nvPr>
        </p:nvSpPr>
        <p:spPr>
          <a:xfrm>
            <a:off x="133650" y="829936"/>
            <a:ext cx="8648700" cy="381952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it-IT" sz="1600" dirty="0">
                <a:latin typeface="Arial" panose="020B0604020202020204" pitchFamily="34" charset="0"/>
                <a:cs typeface="Arial" panose="020B0604020202020204" pitchFamily="34" charset="0"/>
              </a:rPr>
              <a:t>La normativa emergenziale prevista dal D.L 18/2020 ha accelerato il superamento della PEC prevista dal regolamento 44/2011 concernente le regole tecniche per l'adozione nel processo civile e nel processo penale, delle tecnologie dell'informazione e della comunicazione. In concreto con il riconoscimento del valore legale alla trasmissione delle comunicazioni di cui all’art. 83 D.L.18/2020 secondo le modalità indicate da DGSIA si è aperta la strada ai PORTALI, semplificando, attraverso l’upload e nel rispetto del Regolamento UE n° 910/2014 – </a:t>
            </a:r>
            <a:r>
              <a:rPr lang="it-IT" sz="1600" dirty="0" err="1">
                <a:latin typeface="Arial" panose="020B0604020202020204" pitchFamily="34" charset="0"/>
                <a:cs typeface="Arial" panose="020B0604020202020204" pitchFamily="34" charset="0"/>
              </a:rPr>
              <a:t>eIDAS</a:t>
            </a:r>
            <a:r>
              <a:rPr lang="it-IT" sz="1600" dirty="0">
                <a:latin typeface="Arial" panose="020B0604020202020204" pitchFamily="34" charset="0"/>
                <a:cs typeface="Arial" panose="020B0604020202020204" pitchFamily="34" charset="0"/>
              </a:rPr>
              <a:t>, così come recepito da AGID, l’accesso degli utenti qualificati esterni ai servizi giustizia.</a:t>
            </a:r>
          </a:p>
          <a:p>
            <a:pPr algn="just"/>
            <a:r>
              <a:rPr lang="it-IT" sz="1600" dirty="0">
                <a:latin typeface="Arial" panose="020B0604020202020204" pitchFamily="34" charset="0"/>
                <a:cs typeface="Arial" panose="020B0604020202020204" pitchFamily="34" charset="0"/>
              </a:rPr>
              <a:t>Pubblicazione del Provvedimento del Direttore Generale dei sistemi Informativi Automatizzati del Ministero  della Giustizia (#DGSIA) (Prot. 11.05.2020.0005477.ID) contenente le disposizioni relative al deposito con modalità telematica attraverso il Portale Deposito atti Penali di memorie, documenti, richieste e istanze di cui dall'articolo 415-bis, comma 3, del codice di procedura penale.</a:t>
            </a:r>
          </a:p>
          <a:p>
            <a:pPr algn="just"/>
            <a:r>
              <a:rPr lang="it-IT" sz="1600" dirty="0">
                <a:latin typeface="Arial" panose="020B0604020202020204" pitchFamily="34" charset="0"/>
                <a:cs typeface="Arial" panose="020B0604020202020204" pitchFamily="34" charset="0"/>
              </a:rPr>
              <a:t> Pubblicazione del Provvedimento del Direttore Generale dei sistemi Informativi Automatizzati del Ministero  della Giustizia (#DGSIA) (Prot. 04.11.2020  10667.ID), previsto dall’art. 24, co. 1, </a:t>
            </a:r>
            <a:r>
              <a:rPr lang="it-IT" sz="1600" dirty="0" err="1">
                <a:latin typeface="Arial" panose="020B0604020202020204" pitchFamily="34" charset="0"/>
                <a:cs typeface="Arial" panose="020B0604020202020204" pitchFamily="34" charset="0"/>
              </a:rPr>
              <a:t>d.l.</a:t>
            </a:r>
            <a:r>
              <a:rPr lang="it-IT" sz="1600" dirty="0">
                <a:latin typeface="Arial" panose="020B0604020202020204" pitchFamily="34" charset="0"/>
                <a:cs typeface="Arial" panose="020B0604020202020204" pitchFamily="34" charset="0"/>
              </a:rPr>
              <a:t> 28.10.2020, n. 137, riguardante le disposizioni sul deposito telematico delle memorie, documenti, richieste e istanze ex art. 415-bis, co. 3, c.p.p. presso gli Uffici del Pubblico Ministero.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2144479" y="0"/>
            <a:ext cx="4285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Il superamento della PEC con il portale del Processo Penale telematico</a:t>
            </a:r>
            <a:endParaRPr lang="it-IT" dirty="0"/>
          </a:p>
        </p:txBody>
      </p:sp>
      <p:pic>
        <p:nvPicPr>
          <p:cNvPr id="4" name="Immagine 3">
            <a:hlinkClick r:id="rId2" action="ppaction://hlinksldjump"/>
            <a:extLst>
              <a:ext uri="{FF2B5EF4-FFF2-40B4-BE49-F238E27FC236}">
                <a16:creationId xmlns:a16="http://schemas.microsoft.com/office/drawing/2014/main" id="{85602365-90A0-4C90-BAAB-ED9E09F330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177" y="0"/>
            <a:ext cx="586823" cy="553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625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ico 1">
            <a:extLst>
              <a:ext uri="{FF2B5EF4-FFF2-40B4-BE49-F238E27FC236}">
                <a16:creationId xmlns:a16="http://schemas.microsoft.com/office/drawing/2014/main" id="{00000000-0008-0000-08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8401712"/>
              </p:ext>
            </p:extLst>
          </p:nvPr>
        </p:nvGraphicFramePr>
        <p:xfrm>
          <a:off x="2811443" y="887105"/>
          <a:ext cx="6285007" cy="38817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Tabella 2">
            <a:extLst>
              <a:ext uri="{FF2B5EF4-FFF2-40B4-BE49-F238E27FC236}">
                <a16:creationId xmlns:a16="http://schemas.microsoft.com/office/drawing/2014/main" id="{7AEEC4A8-DA5A-4F33-A5ED-A7644D1CC7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513213"/>
              </p:ext>
            </p:extLst>
          </p:nvPr>
        </p:nvGraphicFramePr>
        <p:xfrm>
          <a:off x="88998" y="924531"/>
          <a:ext cx="2688324" cy="23117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43604">
                  <a:extLst>
                    <a:ext uri="{9D8B030D-6E8A-4147-A177-3AD203B41FA5}">
                      <a16:colId xmlns:a16="http://schemas.microsoft.com/office/drawing/2014/main" val="108101356"/>
                    </a:ext>
                  </a:extLst>
                </a:gridCol>
                <a:gridCol w="1044720">
                  <a:extLst>
                    <a:ext uri="{9D8B030D-6E8A-4147-A177-3AD203B41FA5}">
                      <a16:colId xmlns:a16="http://schemas.microsoft.com/office/drawing/2014/main" val="3619095061"/>
                    </a:ext>
                  </a:extLst>
                </a:gridCol>
              </a:tblGrid>
              <a:tr h="21385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 dirty="0">
                          <a:effectLst/>
                        </a:rPr>
                        <a:t>Grafico andamento depositi per mese</a:t>
                      </a:r>
                      <a:endParaRPr lang="it-IT" sz="1100" b="1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7539118"/>
                  </a:ext>
                </a:extLst>
              </a:tr>
              <a:tr h="213857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Mese</a:t>
                      </a:r>
                      <a:endParaRPr lang="it-IT" sz="11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Q.tà</a:t>
                      </a:r>
                      <a:endParaRPr lang="it-IT" sz="11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54945374"/>
                  </a:ext>
                </a:extLst>
              </a:tr>
              <a:tr h="213857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Maggio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20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71619920"/>
                  </a:ext>
                </a:extLst>
              </a:tr>
              <a:tr h="213857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Giugno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156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94633150"/>
                  </a:ext>
                </a:extLst>
              </a:tr>
              <a:tr h="213857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Luglio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527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6426373"/>
                  </a:ext>
                </a:extLst>
              </a:tr>
              <a:tr h="213857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Agosto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602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69917582"/>
                  </a:ext>
                </a:extLst>
              </a:tr>
              <a:tr h="213857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Settembre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798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84464570"/>
                  </a:ext>
                </a:extLst>
              </a:tr>
              <a:tr h="213857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Ottobre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1156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55385171"/>
                  </a:ext>
                </a:extLst>
              </a:tr>
              <a:tr h="213857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Novembre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6655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30947733"/>
                  </a:ext>
                </a:extLst>
              </a:tr>
              <a:tr h="38708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Dicembre fino al 21 Gennaio 2021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 dirty="0">
                          <a:effectLst/>
                        </a:rPr>
                        <a:t>20895</a:t>
                      </a:r>
                      <a:endParaRPr lang="it-IT" sz="1100" b="0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96500206"/>
                  </a:ext>
                </a:extLst>
              </a:tr>
            </a:tbl>
          </a:graphicData>
        </a:graphic>
      </p:graphicFrame>
      <p:sp>
        <p:nvSpPr>
          <p:cNvPr id="4" name="CasellaDiTesto 3">
            <a:extLst>
              <a:ext uri="{FF2B5EF4-FFF2-40B4-BE49-F238E27FC236}">
                <a16:creationId xmlns:a16="http://schemas.microsoft.com/office/drawing/2014/main" id="{B2DA09DF-8006-4250-A518-6E9625076FD3}"/>
              </a:ext>
            </a:extLst>
          </p:cNvPr>
          <p:cNvSpPr txBox="1"/>
          <p:nvPr/>
        </p:nvSpPr>
        <p:spPr>
          <a:xfrm>
            <a:off x="4360464" y="136075"/>
            <a:ext cx="99628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dirty="0">
                <a:solidFill>
                  <a:srgbClr val="002060"/>
                </a:solidFill>
              </a:rPr>
              <a:t>PDP</a:t>
            </a:r>
            <a:endParaRPr lang="it-IT" sz="25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716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ico 1">
            <a:extLst>
              <a:ext uri="{FF2B5EF4-FFF2-40B4-BE49-F238E27FC236}">
                <a16:creationId xmlns:a16="http://schemas.microsoft.com/office/drawing/2014/main" id="{00000000-0008-0000-16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98314328"/>
              </p:ext>
            </p:extLst>
          </p:nvPr>
        </p:nvGraphicFramePr>
        <p:xfrm>
          <a:off x="95534" y="839338"/>
          <a:ext cx="8959756" cy="39438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CasellaDiTesto 2">
            <a:extLst>
              <a:ext uri="{FF2B5EF4-FFF2-40B4-BE49-F238E27FC236}">
                <a16:creationId xmlns:a16="http://schemas.microsoft.com/office/drawing/2014/main" id="{0F39FA71-00FC-4A10-ADE0-B066CE587F81}"/>
              </a:ext>
            </a:extLst>
          </p:cNvPr>
          <p:cNvSpPr txBox="1"/>
          <p:nvPr/>
        </p:nvSpPr>
        <p:spPr>
          <a:xfrm>
            <a:off x="3002508" y="121787"/>
            <a:ext cx="323452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dirty="0">
                <a:solidFill>
                  <a:srgbClr val="002060"/>
                </a:solidFill>
              </a:rPr>
              <a:t>Riepilogo Procure</a:t>
            </a:r>
            <a:endParaRPr lang="it-IT" sz="25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727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co 2">
            <a:extLst>
              <a:ext uri="{FF2B5EF4-FFF2-40B4-BE49-F238E27FC236}">
                <a16:creationId xmlns:a16="http://schemas.microsoft.com/office/drawing/2014/main" id="{00000000-0008-0000-15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1805663"/>
              </p:ext>
            </p:extLst>
          </p:nvPr>
        </p:nvGraphicFramePr>
        <p:xfrm>
          <a:off x="3480179" y="1594584"/>
          <a:ext cx="5486400" cy="3209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8EAB271B-1C74-4760-9FC8-7CF1176BCE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7659703"/>
              </p:ext>
            </p:extLst>
          </p:nvPr>
        </p:nvGraphicFramePr>
        <p:xfrm>
          <a:off x="177421" y="1098929"/>
          <a:ext cx="2768600" cy="762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84300">
                  <a:extLst>
                    <a:ext uri="{9D8B030D-6E8A-4147-A177-3AD203B41FA5}">
                      <a16:colId xmlns:a16="http://schemas.microsoft.com/office/drawing/2014/main" val="2353090233"/>
                    </a:ext>
                  </a:extLst>
                </a:gridCol>
                <a:gridCol w="1384300">
                  <a:extLst>
                    <a:ext uri="{9D8B030D-6E8A-4147-A177-3AD203B41FA5}">
                      <a16:colId xmlns:a16="http://schemas.microsoft.com/office/drawing/2014/main" val="67625892"/>
                    </a:ext>
                  </a:extLst>
                </a:gridCol>
              </a:tblGrid>
              <a:tr h="1905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Depositi via PEC</a:t>
                      </a:r>
                      <a:endParaRPr lang="it-IT" sz="11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706373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Mese</a:t>
                      </a:r>
                      <a:endParaRPr lang="it-IT" sz="11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Q.tà</a:t>
                      </a:r>
                      <a:endParaRPr lang="it-IT" sz="11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2992905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Novembre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39709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5987486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Dicembre</a:t>
                      </a:r>
                      <a:endParaRPr lang="it-IT" sz="1100" b="0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 dirty="0">
                          <a:effectLst/>
                        </a:rPr>
                        <a:t>76443</a:t>
                      </a:r>
                      <a:endParaRPr lang="it-IT" sz="1100" b="0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085901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0758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1" name="Connettore 1 150"/>
          <p:cNvCxnSpPr/>
          <p:nvPr/>
        </p:nvCxnSpPr>
        <p:spPr>
          <a:xfrm flipV="1">
            <a:off x="-1430" y="3642060"/>
            <a:ext cx="9145430" cy="2931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Connettore 1 4"/>
          <p:cNvCxnSpPr/>
          <p:nvPr/>
        </p:nvCxnSpPr>
        <p:spPr>
          <a:xfrm flipV="1">
            <a:off x="49800" y="2208147"/>
            <a:ext cx="9145430" cy="2931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Rettangolo 5"/>
          <p:cNvSpPr/>
          <p:nvPr/>
        </p:nvSpPr>
        <p:spPr>
          <a:xfrm>
            <a:off x="964994" y="388669"/>
            <a:ext cx="1698894" cy="214538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 sz="1350">
              <a:latin typeface="Franklin Gothic Demi" panose="020B0703020102020204" pitchFamily="34" charset="0"/>
            </a:endParaRPr>
          </a:p>
        </p:txBody>
      </p:sp>
      <p:pic>
        <p:nvPicPr>
          <p:cNvPr id="8" name="Immagine 7">
            <a:hlinkClick r:id="" action="ppaction://noaction"/>
            <a:extLst>
              <a:ext uri="{FF2B5EF4-FFF2-40B4-BE49-F238E27FC236}">
                <a16:creationId xmlns:a16="http://schemas.microsoft.com/office/drawing/2014/main" id="{54B0611B-35E6-4223-B140-525E4E4C08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178" y="1"/>
            <a:ext cx="586823" cy="553407"/>
          </a:xfrm>
          <a:prstGeom prst="rect">
            <a:avLst/>
          </a:prstGeom>
        </p:spPr>
      </p:pic>
      <p:sp>
        <p:nvSpPr>
          <p:cNvPr id="10" name="Rettangolo 9">
            <a:extLst>
              <a:ext uri="{FF2B5EF4-FFF2-40B4-BE49-F238E27FC236}">
                <a16:creationId xmlns:a16="http://schemas.microsoft.com/office/drawing/2014/main" id="{CD1F5C19-E019-45F9-96D2-90312D9F48DD}"/>
              </a:ext>
            </a:extLst>
          </p:cNvPr>
          <p:cNvSpPr/>
          <p:nvPr/>
        </p:nvSpPr>
        <p:spPr>
          <a:xfrm>
            <a:off x="-1431" y="172016"/>
            <a:ext cx="202322" cy="117867"/>
          </a:xfrm>
          <a:prstGeom prst="rect">
            <a:avLst/>
          </a:pr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BEBEBD"/>
              </a:solidFill>
            </a:endParaRPr>
          </a:p>
        </p:txBody>
      </p:sp>
      <p:grpSp>
        <p:nvGrpSpPr>
          <p:cNvPr id="11" name="Gruppo 10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/>
        </p:nvGrpSpPr>
        <p:grpSpPr>
          <a:xfrm>
            <a:off x="1" y="1339123"/>
            <a:ext cx="8948481" cy="3465329"/>
            <a:chOff x="0" y="1207336"/>
            <a:chExt cx="12192000" cy="4467863"/>
          </a:xfrm>
        </p:grpSpPr>
        <p:sp>
          <p:nvSpPr>
            <p:cNvPr id="12" name="Diagramma di flusso: Ritardo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1017715" y="3441615"/>
              <a:ext cx="3444559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 cap="flat" cmpd="sng" algn="ctr">
              <a:solidFill>
                <a:schemeClr val="bg1">
                  <a:lumMod val="5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it-IT" sz="1350" kern="0" dirty="0">
                <a:solidFill>
                  <a:srgbClr val="FFFFFF"/>
                </a:solidFill>
                <a:latin typeface="Franklin Gothic Demi" panose="020B0703020102020204" pitchFamily="34" charset="0"/>
              </a:endParaRPr>
            </a:p>
          </p:txBody>
        </p:sp>
        <p:sp>
          <p:nvSpPr>
            <p:cNvPr id="13" name="Diagramma di flusso: Ritardo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66680"/>
              <a:ext cx="1849273" cy="2075192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 cap="flat" cmpd="sng" algn="ctr">
              <a:solidFill>
                <a:srgbClr val="6E0D69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it-IT" sz="1350" kern="0">
                <a:solidFill>
                  <a:srgbClr val="FFFFFF"/>
                </a:solidFill>
                <a:latin typeface="Franklin Gothic Demi" panose="020B0703020102020204" pitchFamily="34" charset="0"/>
              </a:endParaRPr>
            </a:p>
          </p:txBody>
        </p:sp>
        <p:sp>
          <p:nvSpPr>
            <p:cNvPr id="14" name="Rettangolo 13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it-IT" sz="1350" kern="0">
                <a:solidFill>
                  <a:srgbClr val="FFFFFF"/>
                </a:solidFill>
                <a:latin typeface="Franklin Gothic Demi" panose="020B0703020102020204" pitchFamily="34" charset="0"/>
              </a:endParaRPr>
            </a:p>
          </p:txBody>
        </p:sp>
        <p:sp>
          <p:nvSpPr>
            <p:cNvPr id="15" name="Rettangolo 14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it-IT" sz="1350" kern="0">
                <a:solidFill>
                  <a:srgbClr val="FFFFFF"/>
                </a:solidFill>
                <a:latin typeface="Franklin Gothic Demi" panose="020B0703020102020204" pitchFamily="34" charset="0"/>
              </a:endParaRPr>
            </a:p>
          </p:txBody>
        </p:sp>
        <p:sp>
          <p:nvSpPr>
            <p:cNvPr id="16" name="Rettangolo 15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solidFill>
              <a:srgbClr val="6E0D6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it-IT" sz="1350" kern="0">
                <a:solidFill>
                  <a:srgbClr val="FFFFFF"/>
                </a:solidFill>
                <a:latin typeface="Franklin Gothic Demi" panose="020B0703020102020204" pitchFamily="34" charset="0"/>
              </a:endParaRPr>
            </a:p>
          </p:txBody>
        </p:sp>
        <p:sp>
          <p:nvSpPr>
            <p:cNvPr id="17" name="Rettangolo 1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52000">
                  <a:schemeClr val="tx1">
                    <a:lumMod val="65000"/>
                    <a:lumOff val="3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it-IT" sz="1350" kern="0"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Franklin Gothic Demi" panose="020B0703020102020204" pitchFamily="34" charset="0"/>
              </a:endParaRPr>
            </a:p>
          </p:txBody>
        </p:sp>
        <p:sp>
          <p:nvSpPr>
            <p:cNvPr id="18" name="Rettangolo 17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83">
                <a:defRPr/>
              </a:pPr>
              <a:endParaRPr lang="it-IT" sz="1350" kern="0">
                <a:solidFill>
                  <a:srgbClr val="FFFFFF"/>
                </a:solidFill>
                <a:latin typeface="Franklin Gothic Demi" panose="020B0703020102020204" pitchFamily="34" charset="0"/>
              </a:endParaRPr>
            </a:p>
          </p:txBody>
        </p:sp>
      </p:grpSp>
      <p:sp>
        <p:nvSpPr>
          <p:cNvPr id="19" name="Titolo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 txBox="1">
            <a:spLocks/>
          </p:cNvSpPr>
          <p:nvPr/>
        </p:nvSpPr>
        <p:spPr>
          <a:xfrm>
            <a:off x="2423918" y="149481"/>
            <a:ext cx="3582693" cy="516407"/>
          </a:xfrm>
          <a:prstGeom prst="rect">
            <a:avLst/>
          </a:prstGeom>
        </p:spPr>
        <p:txBody>
          <a:bodyPr vert="horz" lIns="0" tIns="0" rIns="0" bIns="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685783">
              <a:defRPr/>
            </a:pPr>
            <a:r>
              <a:rPr lang="it-IT" sz="2000" dirty="0" err="1">
                <a:solidFill>
                  <a:schemeClr val="tx2"/>
                </a:solidFill>
                <a:latin typeface="Franklin Gothic Demi"/>
              </a:rPr>
              <a:t>RoadMap</a:t>
            </a:r>
            <a:r>
              <a:rPr lang="it-IT" sz="2000" dirty="0">
                <a:solidFill>
                  <a:schemeClr val="tx2"/>
                </a:solidFill>
                <a:latin typeface="Franklin Gothic Demi"/>
              </a:rPr>
              <a:t> Processo Penale Telematico – 2021</a:t>
            </a:r>
          </a:p>
        </p:txBody>
      </p:sp>
      <p:sp>
        <p:nvSpPr>
          <p:cNvPr id="21" name="Segnaposto testo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 txBox="1">
            <a:spLocks/>
          </p:cNvSpPr>
          <p:nvPr/>
        </p:nvSpPr>
        <p:spPr>
          <a:xfrm>
            <a:off x="1244528" y="1239732"/>
            <a:ext cx="783000" cy="783000"/>
          </a:xfrm>
          <a:prstGeom prst="ellipse">
            <a:avLst/>
          </a:prstGeom>
          <a:solidFill>
            <a:srgbClr val="BAC82F"/>
          </a:solidFill>
          <a:ln w="72390">
            <a:solidFill>
              <a:srgbClr val="FFFFF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1650" dirty="0">
                <a:latin typeface="Franklin Gothic Demi" panose="020B0703020102020204" pitchFamily="34" charset="0"/>
              </a:rPr>
              <a:t>2019</a:t>
            </a:r>
          </a:p>
        </p:txBody>
      </p:sp>
      <p:sp>
        <p:nvSpPr>
          <p:cNvPr id="24" name="Segnaposto testo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 txBox="1">
            <a:spLocks/>
          </p:cNvSpPr>
          <p:nvPr/>
        </p:nvSpPr>
        <p:spPr>
          <a:xfrm>
            <a:off x="1756595" y="896715"/>
            <a:ext cx="1294597" cy="13203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endParaRPr lang="it-IT" sz="750" dirty="0">
              <a:latin typeface="Franklin Gothic Demi" panose="020B0703020102020204" pitchFamily="34" charset="0"/>
            </a:endParaRPr>
          </a:p>
        </p:txBody>
      </p:sp>
      <p:sp>
        <p:nvSpPr>
          <p:cNvPr id="28" name="Segnaposto testo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 txBox="1">
            <a:spLocks/>
          </p:cNvSpPr>
          <p:nvPr/>
        </p:nvSpPr>
        <p:spPr>
          <a:xfrm>
            <a:off x="2282237" y="1259719"/>
            <a:ext cx="783000" cy="783000"/>
          </a:xfrm>
          <a:prstGeom prst="ellipse">
            <a:avLst/>
          </a:prstGeom>
          <a:solidFill>
            <a:srgbClr val="0C6D82"/>
          </a:solidFill>
          <a:ln w="72390">
            <a:solidFill>
              <a:srgbClr val="FFFFF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1650" dirty="0">
                <a:solidFill>
                  <a:srgbClr val="FFFFFF"/>
                </a:solidFill>
                <a:latin typeface="Franklin Gothic Demi" panose="020B0703020102020204" pitchFamily="34" charset="0"/>
              </a:rPr>
              <a:t>2020</a:t>
            </a:r>
          </a:p>
        </p:txBody>
      </p:sp>
      <p:sp>
        <p:nvSpPr>
          <p:cNvPr id="29" name="Segnaposto testo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 txBox="1">
            <a:spLocks/>
          </p:cNvSpPr>
          <p:nvPr/>
        </p:nvSpPr>
        <p:spPr>
          <a:xfrm>
            <a:off x="4589493" y="2657012"/>
            <a:ext cx="783000" cy="783000"/>
          </a:xfrm>
          <a:prstGeom prst="ellipse">
            <a:avLst/>
          </a:prstGeom>
          <a:solidFill>
            <a:srgbClr val="6E0D69"/>
          </a:solidFill>
          <a:ln w="72390">
            <a:solidFill>
              <a:srgbClr val="FFFFF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1650" dirty="0">
                <a:solidFill>
                  <a:srgbClr val="FFFFFF"/>
                </a:solidFill>
                <a:latin typeface="Franklin Gothic Demi" panose="020B0703020102020204" pitchFamily="34" charset="0"/>
              </a:rPr>
              <a:t>2021</a:t>
            </a:r>
          </a:p>
        </p:txBody>
      </p:sp>
      <p:sp>
        <p:nvSpPr>
          <p:cNvPr id="30" name="Segnaposto testo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 txBox="1">
            <a:spLocks/>
          </p:cNvSpPr>
          <p:nvPr/>
        </p:nvSpPr>
        <p:spPr>
          <a:xfrm>
            <a:off x="6687237" y="4294139"/>
            <a:ext cx="783000" cy="783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1650" dirty="0">
                <a:latin typeface="Franklin Gothic Demi" panose="020B0703020102020204" pitchFamily="34" charset="0"/>
              </a:rPr>
              <a:t>2022</a:t>
            </a:r>
          </a:p>
        </p:txBody>
      </p:sp>
      <p:sp>
        <p:nvSpPr>
          <p:cNvPr id="38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/>
        </p:nvSpPr>
        <p:spPr>
          <a:xfrm>
            <a:off x="3323441" y="1270863"/>
            <a:ext cx="648716" cy="641871"/>
          </a:xfrm>
          <a:prstGeom prst="ellipse">
            <a:avLst/>
          </a:prstGeom>
          <a:solidFill>
            <a:srgbClr val="FFFFFF"/>
          </a:solidFill>
          <a:ln w="72390">
            <a:solidFill>
              <a:srgbClr val="0C6D82"/>
            </a:solidFill>
          </a:ln>
        </p:spPr>
        <p:txBody>
          <a:bodyPr vert="horz" lIns="0" tIns="0" rIns="0" bIns="0" rtlCol="0" anchor="ctr" anchorCtr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Gennaio</a:t>
            </a:r>
          </a:p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Febbraio</a:t>
            </a:r>
          </a:p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Marzo</a:t>
            </a:r>
          </a:p>
        </p:txBody>
      </p:sp>
      <p:sp>
        <p:nvSpPr>
          <p:cNvPr id="40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/>
        </p:nvSpPr>
        <p:spPr>
          <a:xfrm>
            <a:off x="4339316" y="1280464"/>
            <a:ext cx="658289" cy="635936"/>
          </a:xfrm>
          <a:prstGeom prst="ellipse">
            <a:avLst/>
          </a:prstGeom>
          <a:solidFill>
            <a:srgbClr val="FFFFFF"/>
          </a:solidFill>
          <a:ln w="72390">
            <a:solidFill>
              <a:srgbClr val="0C6D82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it-IT" sz="750" dirty="0">
                <a:latin typeface="Franklin Gothic Demi" panose="020B0703020102020204" pitchFamily="34" charset="0"/>
              </a:rPr>
              <a:t>Aprile Maggio Giugno</a:t>
            </a:r>
          </a:p>
        </p:txBody>
      </p:sp>
      <p:sp>
        <p:nvSpPr>
          <p:cNvPr id="46" name="Segnaposto testo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 txBox="1">
            <a:spLocks/>
          </p:cNvSpPr>
          <p:nvPr/>
        </p:nvSpPr>
        <p:spPr>
          <a:xfrm>
            <a:off x="3463592" y="2318326"/>
            <a:ext cx="2036429" cy="51303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endParaRPr lang="it-IT" sz="750" b="1" dirty="0">
              <a:solidFill>
                <a:schemeClr val="tx1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47" name="Segnaposto testo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 txBox="1">
            <a:spLocks/>
          </p:cNvSpPr>
          <p:nvPr/>
        </p:nvSpPr>
        <p:spPr>
          <a:xfrm>
            <a:off x="3671109" y="3451090"/>
            <a:ext cx="1294597" cy="2196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endParaRPr lang="it-IT" sz="675" b="1" dirty="0">
              <a:solidFill>
                <a:schemeClr val="tx1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49" name="Segnaposto testo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 txBox="1">
            <a:spLocks/>
          </p:cNvSpPr>
          <p:nvPr/>
        </p:nvSpPr>
        <p:spPr>
          <a:xfrm>
            <a:off x="2588119" y="3639322"/>
            <a:ext cx="1294597" cy="2196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endParaRPr lang="it-IT" sz="675" b="1" dirty="0">
              <a:solidFill>
                <a:schemeClr val="tx1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00" name="Segnaposto testo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 txBox="1">
            <a:spLocks/>
          </p:cNvSpPr>
          <p:nvPr/>
        </p:nvSpPr>
        <p:spPr>
          <a:xfrm>
            <a:off x="4055025" y="781700"/>
            <a:ext cx="1408985" cy="15320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>
                <a:solidFill>
                  <a:srgbClr val="0C6D82"/>
                </a:solidFill>
                <a:latin typeface="Franklin Gothic Demi" panose="020B0703020102020204" pitchFamily="34" charset="0"/>
              </a:rPr>
              <a:t>Atti e documenti 2</a:t>
            </a:r>
          </a:p>
          <a:p>
            <a:pPr>
              <a:spcBef>
                <a:spcPts val="0"/>
              </a:spcBef>
              <a:defRPr/>
            </a:pPr>
            <a:r>
              <a:rPr lang="it-IT" sz="600" i="1" dirty="0">
                <a:solidFill>
                  <a:schemeClr val="tx1"/>
                </a:solidFill>
                <a:latin typeface="Franklin Gothic Demi" panose="020B0703020102020204" pitchFamily="34" charset="0"/>
              </a:rPr>
              <a:t>Dispositivo strutturato</a:t>
            </a:r>
          </a:p>
          <a:p>
            <a:pPr defTabSz="685783">
              <a:defRPr/>
            </a:pPr>
            <a:r>
              <a:rPr lang="it-IT" sz="900" dirty="0">
                <a:solidFill>
                  <a:srgbClr val="0C6D82"/>
                </a:solidFill>
                <a:latin typeface="Franklin Gothic Demi" panose="020B0703020102020204" pitchFamily="34" charset="0"/>
              </a:rPr>
              <a:t> </a:t>
            </a:r>
          </a:p>
        </p:txBody>
      </p:sp>
      <p:sp>
        <p:nvSpPr>
          <p:cNvPr id="102" name="Segnaposto testo 7">
            <a:extLst>
              <a:ext uri="{FF2B5EF4-FFF2-40B4-BE49-F238E27FC236}">
                <a16:creationId xmlns:a16="http://schemas.microsoft.com/office/drawing/2014/main" id="{9AAC20DD-60A2-4367-B60C-316606768516}"/>
              </a:ext>
            </a:extLst>
          </p:cNvPr>
          <p:cNvSpPr txBox="1">
            <a:spLocks/>
          </p:cNvSpPr>
          <p:nvPr/>
        </p:nvSpPr>
        <p:spPr>
          <a:xfrm>
            <a:off x="5368022" y="2266772"/>
            <a:ext cx="1298613" cy="30806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>
                <a:solidFill>
                  <a:srgbClr val="6E0D69"/>
                </a:solidFill>
                <a:latin typeface="Franklin Gothic Demi" panose="020B0703020102020204" pitchFamily="34" charset="0"/>
              </a:rPr>
              <a:t>Collaudo Consultazione fascicolo digitale avvocati</a:t>
            </a:r>
          </a:p>
        </p:txBody>
      </p:sp>
      <p:sp>
        <p:nvSpPr>
          <p:cNvPr id="103" name="Segnaposto testo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 txBox="1">
            <a:spLocks/>
          </p:cNvSpPr>
          <p:nvPr/>
        </p:nvSpPr>
        <p:spPr>
          <a:xfrm>
            <a:off x="1880887" y="787900"/>
            <a:ext cx="1467898" cy="20910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 err="1">
                <a:solidFill>
                  <a:srgbClr val="0C6D82"/>
                </a:solidFill>
                <a:latin typeface="Franklin Gothic Demi" panose="020B0703020102020204" pitchFamily="34" charset="0"/>
              </a:rPr>
              <a:t>P@ss</a:t>
            </a:r>
            <a:endParaRPr lang="it-IT" sz="800" dirty="0">
              <a:solidFill>
                <a:srgbClr val="0C6D82"/>
              </a:solidFill>
              <a:latin typeface="Franklin Gothic Demi" panose="020B07030201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it-IT" sz="600" i="1" dirty="0">
                <a:solidFill>
                  <a:schemeClr val="tx1"/>
                </a:solidFill>
                <a:latin typeface="Franklin Gothic Demi" panose="020B0703020102020204" pitchFamily="34" charset="0"/>
              </a:rPr>
              <a:t>Certificati ai cittadini </a:t>
            </a:r>
          </a:p>
          <a:p>
            <a:pPr defTabSz="685783">
              <a:defRPr/>
            </a:pPr>
            <a:endParaRPr lang="it-IT" sz="975" dirty="0">
              <a:solidFill>
                <a:srgbClr val="0C6D82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05" name="Segnaposto testo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 txBox="1">
            <a:spLocks/>
          </p:cNvSpPr>
          <p:nvPr/>
        </p:nvSpPr>
        <p:spPr>
          <a:xfrm>
            <a:off x="-6272" y="3704601"/>
            <a:ext cx="966495" cy="27508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it-IT" sz="900" dirty="0">
                <a:solidFill>
                  <a:srgbClr val="0C6D82"/>
                </a:solidFill>
                <a:latin typeface="Franklin Gothic Demi" panose="020B0703020102020204" pitchFamily="34" charset="0"/>
              </a:rPr>
              <a:t>Nuova piattaforma documentale</a:t>
            </a:r>
          </a:p>
        </p:txBody>
      </p:sp>
      <p:sp>
        <p:nvSpPr>
          <p:cNvPr id="106" name="Segnaposto testo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 txBox="1">
            <a:spLocks/>
          </p:cNvSpPr>
          <p:nvPr/>
        </p:nvSpPr>
        <p:spPr>
          <a:xfrm>
            <a:off x="4026322" y="1020636"/>
            <a:ext cx="1434365" cy="21344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750" i="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Multi Video Conferenza</a:t>
            </a:r>
            <a:r>
              <a:rPr lang="it-IT" sz="800" i="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: </a:t>
            </a:r>
            <a:r>
              <a:rPr lang="it-IT" sz="600" i="0" dirty="0">
                <a:solidFill>
                  <a:schemeClr val="tx1"/>
                </a:solidFill>
                <a:latin typeface="Franklin Gothic Demi" panose="020B0703020102020204" pitchFamily="34" charset="0"/>
              </a:rPr>
              <a:t>predisposizione prenotazione</a:t>
            </a:r>
            <a:endParaRPr lang="it-IT" sz="600" b="1" dirty="0">
              <a:solidFill>
                <a:schemeClr val="tx1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11" name="Segnaposto testo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 txBox="1">
            <a:spLocks/>
          </p:cNvSpPr>
          <p:nvPr/>
        </p:nvSpPr>
        <p:spPr>
          <a:xfrm>
            <a:off x="879094" y="1019280"/>
            <a:ext cx="1434365" cy="3078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675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Verbali trascrittori </a:t>
            </a:r>
          </a:p>
          <a:p>
            <a:pPr defTabSz="685783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675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in </a:t>
            </a:r>
            <a:r>
              <a:rPr lang="it-IT" sz="675" dirty="0" err="1">
                <a:solidFill>
                  <a:schemeClr val="accent3"/>
                </a:solidFill>
                <a:latin typeface="Franklin Gothic Demi" panose="020B0703020102020204" pitchFamily="34" charset="0"/>
              </a:rPr>
              <a:t>tiap-document</a:t>
            </a:r>
            <a:r>
              <a:rPr lang="it-IT" sz="675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@</a:t>
            </a:r>
          </a:p>
        </p:txBody>
      </p:sp>
      <p:sp>
        <p:nvSpPr>
          <p:cNvPr id="113" name="Segnaposto testo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 txBox="1">
            <a:spLocks/>
          </p:cNvSpPr>
          <p:nvPr/>
        </p:nvSpPr>
        <p:spPr>
          <a:xfrm>
            <a:off x="949549" y="784848"/>
            <a:ext cx="1338755" cy="23237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750" dirty="0">
                <a:solidFill>
                  <a:srgbClr val="0C6D82"/>
                </a:solidFill>
                <a:latin typeface="Franklin Gothic Demi" panose="020B0703020102020204" pitchFamily="34" charset="0"/>
              </a:rPr>
              <a:t>Interoperabilità portale NDR/</a:t>
            </a:r>
            <a:r>
              <a:rPr lang="it-IT" sz="750" dirty="0" err="1">
                <a:solidFill>
                  <a:srgbClr val="0C6D82"/>
                </a:solidFill>
                <a:latin typeface="Franklin Gothic Demi" panose="020B0703020102020204" pitchFamily="34" charset="0"/>
              </a:rPr>
              <a:t>Tiap-document</a:t>
            </a:r>
            <a:r>
              <a:rPr lang="it-IT" sz="750" dirty="0">
                <a:solidFill>
                  <a:srgbClr val="0C6D82"/>
                </a:solidFill>
                <a:latin typeface="Franklin Gothic Demi" panose="020B0703020102020204" pitchFamily="34" charset="0"/>
              </a:rPr>
              <a:t>@</a:t>
            </a:r>
          </a:p>
        </p:txBody>
      </p:sp>
      <p:sp>
        <p:nvSpPr>
          <p:cNvPr id="114" name="Segnaposto testo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 txBox="1">
            <a:spLocks/>
          </p:cNvSpPr>
          <p:nvPr/>
        </p:nvSpPr>
        <p:spPr>
          <a:xfrm>
            <a:off x="199439" y="1256430"/>
            <a:ext cx="696558" cy="701076"/>
          </a:xfrm>
          <a:prstGeom prst="ellipse">
            <a:avLst/>
          </a:prstGeom>
          <a:solidFill>
            <a:srgbClr val="BAC82F"/>
          </a:solidFill>
          <a:ln w="72390">
            <a:solidFill>
              <a:srgbClr val="FFFFF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1650" dirty="0">
                <a:latin typeface="Franklin Gothic Demi" panose="020B0703020102020204" pitchFamily="34" charset="0"/>
              </a:rPr>
              <a:t>2018</a:t>
            </a:r>
          </a:p>
        </p:txBody>
      </p:sp>
      <p:sp>
        <p:nvSpPr>
          <p:cNvPr id="115" name="Segnaposto testo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 txBox="1">
            <a:spLocks/>
          </p:cNvSpPr>
          <p:nvPr/>
        </p:nvSpPr>
        <p:spPr>
          <a:xfrm>
            <a:off x="-143242" y="861620"/>
            <a:ext cx="1448835" cy="1934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BAC82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750" dirty="0">
                <a:solidFill>
                  <a:srgbClr val="40707B"/>
                </a:solidFill>
                <a:latin typeface="Franklin Gothic Demi" panose="020B0703020102020204" pitchFamily="34" charset="0"/>
              </a:rPr>
              <a:t>Digitalizzazione</a:t>
            </a:r>
            <a:r>
              <a:rPr lang="it-IT" sz="750" dirty="0">
                <a:solidFill>
                  <a:srgbClr val="0C6D82"/>
                </a:solidFill>
                <a:latin typeface="Franklin Gothic Demi" panose="020B0703020102020204" pitchFamily="34" charset="0"/>
              </a:rPr>
              <a:t> </a:t>
            </a:r>
            <a:r>
              <a:rPr lang="it-IT" sz="750" dirty="0" err="1">
                <a:solidFill>
                  <a:srgbClr val="0C6D82"/>
                </a:solidFill>
                <a:latin typeface="Franklin Gothic Demi" panose="020B0703020102020204" pitchFamily="34" charset="0"/>
              </a:rPr>
              <a:t>mod</a:t>
            </a:r>
            <a:r>
              <a:rPr lang="it-IT" sz="750" dirty="0">
                <a:solidFill>
                  <a:srgbClr val="0C6D82"/>
                </a:solidFill>
                <a:latin typeface="Franklin Gothic Demi" panose="020B0703020102020204" pitchFamily="34" charset="0"/>
              </a:rPr>
              <a:t>. 28</a:t>
            </a:r>
          </a:p>
          <a:p>
            <a:pPr defTabSz="685783">
              <a:defRPr/>
            </a:pPr>
            <a:endParaRPr lang="it-IT" sz="1050" dirty="0">
              <a:solidFill>
                <a:schemeClr val="accent4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17" name="Segnaposto testo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 txBox="1">
            <a:spLocks/>
          </p:cNvSpPr>
          <p:nvPr/>
        </p:nvSpPr>
        <p:spPr>
          <a:xfrm>
            <a:off x="98003" y="1042428"/>
            <a:ext cx="897692" cy="210646"/>
          </a:xfrm>
          <a:prstGeom prst="rect">
            <a:avLst/>
          </a:prstGeom>
        </p:spPr>
        <p:txBody>
          <a:bodyPr vert="horz" lIns="0" tIns="0" rIns="0" bIns="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600" dirty="0">
                <a:solidFill>
                  <a:schemeClr val="tx1"/>
                </a:solidFill>
                <a:latin typeface="Franklin Gothic Demi" panose="020B0703020102020204" pitchFamily="34" charset="0"/>
              </a:rPr>
              <a:t>Trasmissione digitale delle sentenze in procura generale</a:t>
            </a:r>
          </a:p>
        </p:txBody>
      </p:sp>
      <p:sp>
        <p:nvSpPr>
          <p:cNvPr id="119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/>
        </p:nvSpPr>
        <p:spPr>
          <a:xfrm>
            <a:off x="6623007" y="1249783"/>
            <a:ext cx="720255" cy="686781"/>
          </a:xfrm>
          <a:prstGeom prst="ellipse">
            <a:avLst/>
          </a:prstGeom>
          <a:solidFill>
            <a:srgbClr val="FFFFFF"/>
          </a:solidFill>
          <a:ln w="72390">
            <a:solidFill>
              <a:srgbClr val="0C6D82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it-IT" sz="750" dirty="0">
                <a:latin typeface="Franklin Gothic Demi" panose="020B0703020102020204" pitchFamily="34" charset="0"/>
              </a:rPr>
              <a:t>Luglio Agosto Settembre</a:t>
            </a:r>
          </a:p>
        </p:txBody>
      </p:sp>
      <p:sp>
        <p:nvSpPr>
          <p:cNvPr id="123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/>
        </p:nvSpPr>
        <p:spPr>
          <a:xfrm>
            <a:off x="1768081" y="4291025"/>
            <a:ext cx="754952" cy="713126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bg1">
                <a:lumMod val="50000"/>
              </a:schemeClr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Maggio</a:t>
            </a:r>
          </a:p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Giugno</a:t>
            </a:r>
          </a:p>
        </p:txBody>
      </p:sp>
      <p:sp>
        <p:nvSpPr>
          <p:cNvPr id="124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/>
        </p:nvSpPr>
        <p:spPr>
          <a:xfrm>
            <a:off x="5381221" y="4336239"/>
            <a:ext cx="738200" cy="698801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tx1">
                <a:lumMod val="65000"/>
                <a:lumOff val="35000"/>
              </a:schemeClr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Novembre </a:t>
            </a:r>
          </a:p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Dicembre</a:t>
            </a:r>
          </a:p>
        </p:txBody>
      </p:sp>
      <p:sp>
        <p:nvSpPr>
          <p:cNvPr id="125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/>
        </p:nvSpPr>
        <p:spPr>
          <a:xfrm>
            <a:off x="2814955" y="4325709"/>
            <a:ext cx="764006" cy="692380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bg1">
                <a:lumMod val="50000"/>
              </a:schemeClr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Luglio Agosto</a:t>
            </a:r>
          </a:p>
        </p:txBody>
      </p:sp>
      <p:sp>
        <p:nvSpPr>
          <p:cNvPr id="127" name="Segnaposto testo 7">
            <a:extLst>
              <a:ext uri="{FF2B5EF4-FFF2-40B4-BE49-F238E27FC236}">
                <a16:creationId xmlns:a16="http://schemas.microsoft.com/office/drawing/2014/main" id="{9AAC20DD-60A2-4367-B60C-316606768516}"/>
              </a:ext>
            </a:extLst>
          </p:cNvPr>
          <p:cNvSpPr txBox="1">
            <a:spLocks/>
          </p:cNvSpPr>
          <p:nvPr/>
        </p:nvSpPr>
        <p:spPr>
          <a:xfrm>
            <a:off x="3066536" y="795946"/>
            <a:ext cx="1228110" cy="15065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>
                <a:solidFill>
                  <a:srgbClr val="0C6D82"/>
                </a:solidFill>
                <a:latin typeface="Franklin Gothic Demi" panose="020B0703020102020204" pitchFamily="34" charset="0"/>
              </a:rPr>
              <a:t>TIAP altri </a:t>
            </a:r>
          </a:p>
          <a:p>
            <a:pPr defTabSz="685783">
              <a:spcBef>
                <a:spcPts val="0"/>
              </a:spcBef>
              <a:defRPr/>
            </a:pPr>
            <a:r>
              <a:rPr lang="it-IT" sz="600" i="1" dirty="0">
                <a:solidFill>
                  <a:schemeClr val="tx1"/>
                </a:solidFill>
                <a:latin typeface="Franklin Gothic Demi" panose="020B0703020102020204" pitchFamily="34" charset="0"/>
              </a:rPr>
              <a:t>Minori e Procura Generale</a:t>
            </a:r>
          </a:p>
        </p:txBody>
      </p:sp>
      <p:sp>
        <p:nvSpPr>
          <p:cNvPr id="129" name="Segnaposto testo 7">
            <a:extLst>
              <a:ext uri="{FF2B5EF4-FFF2-40B4-BE49-F238E27FC236}">
                <a16:creationId xmlns:a16="http://schemas.microsoft.com/office/drawing/2014/main" id="{A08E9E32-FA69-42D6-90F6-A2C24AF1E42C}"/>
              </a:ext>
            </a:extLst>
          </p:cNvPr>
          <p:cNvSpPr txBox="1">
            <a:spLocks/>
          </p:cNvSpPr>
          <p:nvPr/>
        </p:nvSpPr>
        <p:spPr>
          <a:xfrm>
            <a:off x="2981970" y="1027307"/>
            <a:ext cx="1424815" cy="1148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Teams</a:t>
            </a:r>
          </a:p>
          <a:p>
            <a:pPr defTabSz="685783">
              <a:spcBef>
                <a:spcPts val="0"/>
              </a:spcBef>
              <a:defRPr/>
            </a:pPr>
            <a:r>
              <a:rPr lang="it-IT" sz="600" i="1" dirty="0">
                <a:solidFill>
                  <a:schemeClr val="tx1"/>
                </a:solidFill>
                <a:latin typeface="Franklin Gothic Demi" panose="020B0703020102020204" pitchFamily="34" charset="0"/>
              </a:rPr>
              <a:t>Strumento di condivisione </a:t>
            </a:r>
          </a:p>
        </p:txBody>
      </p:sp>
      <p:sp>
        <p:nvSpPr>
          <p:cNvPr id="131" name="Segnaposto testo 7">
            <a:extLst>
              <a:ext uri="{FF2B5EF4-FFF2-40B4-BE49-F238E27FC236}">
                <a16:creationId xmlns:a16="http://schemas.microsoft.com/office/drawing/2014/main" id="{5E0C6FF0-BFF1-4F5D-85B4-D4EC144BB7FC}"/>
              </a:ext>
            </a:extLst>
          </p:cNvPr>
          <p:cNvSpPr txBox="1">
            <a:spLocks/>
          </p:cNvSpPr>
          <p:nvPr/>
        </p:nvSpPr>
        <p:spPr>
          <a:xfrm>
            <a:off x="6247713" y="787291"/>
            <a:ext cx="2175868" cy="17869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>
                <a:solidFill>
                  <a:srgbClr val="0C6D82"/>
                </a:solidFill>
                <a:highlight>
                  <a:srgbClr val="FFFF00"/>
                </a:highlight>
                <a:latin typeface="Franklin Gothic Demi" panose="020B0703020102020204" pitchFamily="34" charset="0"/>
              </a:rPr>
              <a:t>Avvio Portale Depositi Atti Penali</a:t>
            </a:r>
          </a:p>
          <a:p>
            <a:pPr>
              <a:spcBef>
                <a:spcPts val="0"/>
              </a:spcBef>
              <a:defRPr/>
            </a:pPr>
            <a:r>
              <a:rPr lang="it-IT" sz="600" dirty="0">
                <a:solidFill>
                  <a:schemeClr val="tx1"/>
                </a:solidFill>
                <a:latin typeface="Franklin Gothic Demi" panose="020B0703020102020204" pitchFamily="34" charset="0"/>
              </a:rPr>
              <a:t>Avvio delle Procure per il Deposito Telematico a valore legale</a:t>
            </a:r>
          </a:p>
          <a:p>
            <a:pPr defTabSz="685783">
              <a:defRPr/>
            </a:pPr>
            <a:r>
              <a:rPr lang="it-IT" sz="900" dirty="0">
                <a:solidFill>
                  <a:srgbClr val="0C6D82"/>
                </a:solidFill>
                <a:latin typeface="Franklin Gothic Demi" panose="020B0703020102020204" pitchFamily="34" charset="0"/>
              </a:rPr>
              <a:t> </a:t>
            </a:r>
          </a:p>
          <a:p>
            <a:pPr defTabSz="685783">
              <a:defRPr/>
            </a:pPr>
            <a:endParaRPr lang="it-IT" sz="975" dirty="0">
              <a:solidFill>
                <a:srgbClr val="C0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35" name="Segnaposto testo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 txBox="1">
            <a:spLocks/>
          </p:cNvSpPr>
          <p:nvPr/>
        </p:nvSpPr>
        <p:spPr>
          <a:xfrm>
            <a:off x="-1054" y="2761034"/>
            <a:ext cx="1487010" cy="15381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825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Cartelle condivise ARES</a:t>
            </a:r>
          </a:p>
        </p:txBody>
      </p:sp>
      <p:sp>
        <p:nvSpPr>
          <p:cNvPr id="136" name="Segnaposto testo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 txBox="1">
            <a:spLocks/>
          </p:cNvSpPr>
          <p:nvPr/>
        </p:nvSpPr>
        <p:spPr>
          <a:xfrm>
            <a:off x="6666623" y="1051643"/>
            <a:ext cx="1689221" cy="21344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endParaRPr lang="it-IT" sz="750" b="1" dirty="0">
              <a:solidFill>
                <a:schemeClr val="tx1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37" name="Segnaposto testo 7">
            <a:extLst>
              <a:ext uri="{FF2B5EF4-FFF2-40B4-BE49-F238E27FC236}">
                <a16:creationId xmlns:a16="http://schemas.microsoft.com/office/drawing/2014/main" id="{83087A59-5C65-41E4-8B11-9269233288F2}"/>
              </a:ext>
            </a:extLst>
          </p:cNvPr>
          <p:cNvSpPr txBox="1">
            <a:spLocks/>
          </p:cNvSpPr>
          <p:nvPr/>
        </p:nvSpPr>
        <p:spPr>
          <a:xfrm>
            <a:off x="3270211" y="2268815"/>
            <a:ext cx="1538619" cy="1244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it-IT" sz="900" dirty="0">
                <a:solidFill>
                  <a:srgbClr val="6E0D69"/>
                </a:solidFill>
                <a:latin typeface="Franklin Gothic Demi" panose="020B0703020102020204" pitchFamily="34" charset="0"/>
              </a:rPr>
              <a:t>Portale Depositi Atti Penali</a:t>
            </a:r>
          </a:p>
          <a:p>
            <a:pPr>
              <a:spcBef>
                <a:spcPts val="0"/>
              </a:spcBef>
              <a:defRPr/>
            </a:pPr>
            <a:r>
              <a:rPr lang="it-IT" sz="600" dirty="0">
                <a:solidFill>
                  <a:schemeClr val="tx1"/>
                </a:solidFill>
                <a:latin typeface="Franklin Gothic Demi" panose="020B0703020102020204" pitchFamily="34" charset="0"/>
              </a:rPr>
              <a:t>Diffusione al dibattimento sperimentale </a:t>
            </a:r>
          </a:p>
          <a:p>
            <a:pPr>
              <a:spcBef>
                <a:spcPts val="0"/>
              </a:spcBef>
              <a:defRPr/>
            </a:pPr>
            <a:r>
              <a:rPr lang="it-IT" sz="600" dirty="0">
                <a:solidFill>
                  <a:schemeClr val="tx1"/>
                </a:solidFill>
                <a:latin typeface="Franklin Gothic Demi" panose="020B0703020102020204" pitchFamily="34" charset="0"/>
              </a:rPr>
              <a:t>Ulteriori atti  presso Procura ( con decreto) </a:t>
            </a:r>
          </a:p>
          <a:p>
            <a:pPr lvl="0">
              <a:defRPr/>
            </a:pPr>
            <a:endParaRPr lang="it-IT" sz="900" dirty="0">
              <a:solidFill>
                <a:srgbClr val="0C6D82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39" name="Segnaposto testo 7">
            <a:extLst>
              <a:ext uri="{FF2B5EF4-FFF2-40B4-BE49-F238E27FC236}">
                <a16:creationId xmlns:a16="http://schemas.microsoft.com/office/drawing/2014/main" id="{B4669864-2C14-49B5-8929-F291199AF1B2}"/>
              </a:ext>
            </a:extLst>
          </p:cNvPr>
          <p:cNvSpPr txBox="1">
            <a:spLocks/>
          </p:cNvSpPr>
          <p:nvPr/>
        </p:nvSpPr>
        <p:spPr>
          <a:xfrm>
            <a:off x="6243733" y="1012080"/>
            <a:ext cx="2001810" cy="21920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Notifiche telematiche </a:t>
            </a:r>
          </a:p>
          <a:p>
            <a:pPr defTabSz="685783">
              <a:spcBef>
                <a:spcPts val="0"/>
              </a:spcBef>
              <a:defRPr/>
            </a:pPr>
            <a:r>
              <a:rPr lang="it-IT" sz="600" i="1" dirty="0">
                <a:solidFill>
                  <a:schemeClr val="tx1"/>
                </a:solidFill>
                <a:latin typeface="Franklin Gothic Demi" panose="020B0703020102020204" pitchFamily="34" charset="0"/>
              </a:rPr>
              <a:t>Trib. Sorveglianza, Trib. per i minorenni e </a:t>
            </a:r>
            <a:r>
              <a:rPr lang="it-IT" sz="600" i="1" dirty="0" err="1">
                <a:solidFill>
                  <a:schemeClr val="tx1"/>
                </a:solidFill>
                <a:latin typeface="Franklin Gothic Demi" panose="020B0703020102020204" pitchFamily="34" charset="0"/>
              </a:rPr>
              <a:t>GdP</a:t>
            </a:r>
            <a:r>
              <a:rPr lang="it-IT" sz="600" i="1" dirty="0">
                <a:solidFill>
                  <a:schemeClr val="tx1"/>
                </a:solidFill>
                <a:latin typeface="Franklin Gothic Demi" panose="020B0703020102020204" pitchFamily="34" charset="0"/>
              </a:rPr>
              <a:t> penale</a:t>
            </a:r>
          </a:p>
        </p:txBody>
      </p:sp>
      <p:sp>
        <p:nvSpPr>
          <p:cNvPr id="140" name="Segnaposto testo 7">
            <a:extLst>
              <a:ext uri="{FF2B5EF4-FFF2-40B4-BE49-F238E27FC236}">
                <a16:creationId xmlns:a16="http://schemas.microsoft.com/office/drawing/2014/main" id="{5E0C6FF0-BFF1-4F5D-85B4-D4EC144BB7FC}"/>
              </a:ext>
            </a:extLst>
          </p:cNvPr>
          <p:cNvSpPr txBox="1">
            <a:spLocks/>
          </p:cNvSpPr>
          <p:nvPr/>
        </p:nvSpPr>
        <p:spPr>
          <a:xfrm>
            <a:off x="-9300" y="2562750"/>
            <a:ext cx="1424815" cy="1148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it-IT" sz="900" dirty="0">
                <a:solidFill>
                  <a:srgbClr val="0C6D82"/>
                </a:solidFill>
                <a:latin typeface="Franklin Gothic Demi" panose="020B0703020102020204" pitchFamily="34" charset="0"/>
              </a:rPr>
              <a:t>Avvio My Giustizia</a:t>
            </a:r>
          </a:p>
        </p:txBody>
      </p:sp>
      <p:sp>
        <p:nvSpPr>
          <p:cNvPr id="141" name="Segnaposto testo 7">
            <a:extLst>
              <a:ext uri="{FF2B5EF4-FFF2-40B4-BE49-F238E27FC236}">
                <a16:creationId xmlns:a16="http://schemas.microsoft.com/office/drawing/2014/main" id="{5E0C6FF0-BFF1-4F5D-85B4-D4EC144BB7FC}"/>
              </a:ext>
            </a:extLst>
          </p:cNvPr>
          <p:cNvSpPr txBox="1">
            <a:spLocks/>
          </p:cNvSpPr>
          <p:nvPr/>
        </p:nvSpPr>
        <p:spPr>
          <a:xfrm>
            <a:off x="1403772" y="4025068"/>
            <a:ext cx="1424815" cy="1148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Registro 37 e Minori nel Sistema della Cognizione</a:t>
            </a:r>
          </a:p>
          <a:p>
            <a:pPr defTabSz="685783">
              <a:defRPr/>
            </a:pPr>
            <a:endParaRPr lang="it-IT" sz="975" dirty="0">
              <a:solidFill>
                <a:srgbClr val="C0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42" name="Segnaposto testo 7">
            <a:extLst>
              <a:ext uri="{FF2B5EF4-FFF2-40B4-BE49-F238E27FC236}">
                <a16:creationId xmlns:a16="http://schemas.microsoft.com/office/drawing/2014/main" id="{EB08C3FB-EF66-41A4-9EE5-AF9E9F96A51C}"/>
              </a:ext>
            </a:extLst>
          </p:cNvPr>
          <p:cNvSpPr txBox="1">
            <a:spLocks/>
          </p:cNvSpPr>
          <p:nvPr/>
        </p:nvSpPr>
        <p:spPr>
          <a:xfrm>
            <a:off x="2523033" y="3832790"/>
            <a:ext cx="1424767" cy="1062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it-IT" sz="800" dirty="0">
                <a:solidFill>
                  <a:srgbClr val="0C6D82"/>
                </a:solidFill>
                <a:latin typeface="Franklin Gothic Demi" panose="020B0703020102020204" pitchFamily="34" charset="0"/>
              </a:rPr>
              <a:t>Flusso telematico intercettazioni</a:t>
            </a:r>
          </a:p>
        </p:txBody>
      </p:sp>
      <p:sp>
        <p:nvSpPr>
          <p:cNvPr id="143" name="Segnaposto testo 7">
            <a:extLst>
              <a:ext uri="{FF2B5EF4-FFF2-40B4-BE49-F238E27FC236}">
                <a16:creationId xmlns:a16="http://schemas.microsoft.com/office/drawing/2014/main" id="{26F4BFD6-6288-449C-BB31-5465191B5476}"/>
              </a:ext>
            </a:extLst>
          </p:cNvPr>
          <p:cNvSpPr txBox="1">
            <a:spLocks/>
          </p:cNvSpPr>
          <p:nvPr/>
        </p:nvSpPr>
        <p:spPr>
          <a:xfrm>
            <a:off x="7541657" y="1370391"/>
            <a:ext cx="1247860" cy="1715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800" dirty="0">
                <a:solidFill>
                  <a:srgbClr val="40707B"/>
                </a:solidFill>
                <a:highlight>
                  <a:srgbClr val="FFFF00"/>
                </a:highlight>
                <a:latin typeface="Franklin Gothic Demi" panose="020B0703020102020204" pitchFamily="34" charset="0"/>
              </a:rPr>
              <a:t>Go-live intercettazioni</a:t>
            </a:r>
          </a:p>
        </p:txBody>
      </p:sp>
      <p:sp>
        <p:nvSpPr>
          <p:cNvPr id="144" name="Segnaposto testo 7">
            <a:extLst>
              <a:ext uri="{FF2B5EF4-FFF2-40B4-BE49-F238E27FC236}">
                <a16:creationId xmlns:a16="http://schemas.microsoft.com/office/drawing/2014/main" id="{762CDEF8-83D9-4FF3-9424-137755DC6638}"/>
              </a:ext>
            </a:extLst>
          </p:cNvPr>
          <p:cNvSpPr txBox="1">
            <a:spLocks/>
          </p:cNvSpPr>
          <p:nvPr/>
        </p:nvSpPr>
        <p:spPr>
          <a:xfrm>
            <a:off x="2390917" y="4078176"/>
            <a:ext cx="1717472" cy="16490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Portale </a:t>
            </a:r>
            <a:r>
              <a:rPr lang="it-IT" sz="800" dirty="0" err="1">
                <a:solidFill>
                  <a:schemeClr val="accent3"/>
                </a:solidFill>
                <a:latin typeface="Franklin Gothic Demi" panose="020B0703020102020204" pitchFamily="34" charset="0"/>
              </a:rPr>
              <a:t>NdR</a:t>
            </a:r>
            <a:r>
              <a:rPr lang="it-IT" sz="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 </a:t>
            </a:r>
          </a:p>
          <a:p>
            <a:pPr defTabSz="685783">
              <a:spcBef>
                <a:spcPts val="0"/>
              </a:spcBef>
              <a:defRPr/>
            </a:pPr>
            <a:r>
              <a:rPr lang="it-IT" sz="600" i="1" dirty="0">
                <a:solidFill>
                  <a:schemeClr val="tx1"/>
                </a:solidFill>
                <a:latin typeface="Franklin Gothic Demi" panose="020B0703020102020204" pitchFamily="34" charset="0"/>
              </a:rPr>
              <a:t>trasmissione intercettazioni</a:t>
            </a:r>
          </a:p>
        </p:txBody>
      </p:sp>
      <p:sp>
        <p:nvSpPr>
          <p:cNvPr id="146" name="Segnaposto testo 7">
            <a:extLst>
              <a:ext uri="{FF2B5EF4-FFF2-40B4-BE49-F238E27FC236}">
                <a16:creationId xmlns:a16="http://schemas.microsoft.com/office/drawing/2014/main" id="{83087A59-5C65-41E4-8B11-9269233288F2}"/>
              </a:ext>
            </a:extLst>
          </p:cNvPr>
          <p:cNvSpPr txBox="1">
            <a:spLocks/>
          </p:cNvSpPr>
          <p:nvPr/>
        </p:nvSpPr>
        <p:spPr>
          <a:xfrm>
            <a:off x="3848686" y="4012176"/>
            <a:ext cx="1071614" cy="201233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it-IT" sz="800" dirty="0">
                <a:solidFill>
                  <a:srgbClr val="0C6D82"/>
                </a:solidFill>
                <a:latin typeface="Franklin Gothic Demi" panose="020B0703020102020204" pitchFamily="34" charset="0"/>
              </a:rPr>
              <a:t>Portale Depositi Atti Penali</a:t>
            </a:r>
          </a:p>
          <a:p>
            <a:pPr>
              <a:spcBef>
                <a:spcPts val="0"/>
              </a:spcBef>
              <a:defRPr/>
            </a:pPr>
            <a:r>
              <a:rPr lang="it-IT" sz="600" dirty="0">
                <a:solidFill>
                  <a:schemeClr val="tx1"/>
                </a:solidFill>
                <a:latin typeface="Franklin Gothic Demi" panose="020B0703020102020204" pitchFamily="34" charset="0"/>
              </a:rPr>
              <a:t>Impugnazione in </a:t>
            </a:r>
          </a:p>
          <a:p>
            <a:pPr>
              <a:spcBef>
                <a:spcPts val="0"/>
              </a:spcBef>
              <a:defRPr/>
            </a:pPr>
            <a:r>
              <a:rPr lang="it-IT" sz="600" dirty="0">
                <a:solidFill>
                  <a:schemeClr val="tx1"/>
                </a:solidFill>
                <a:latin typeface="Franklin Gothic Demi" panose="020B0703020102020204" pitchFamily="34" charset="0"/>
              </a:rPr>
              <a:t>Tribunale e Corte Appello</a:t>
            </a:r>
            <a:endParaRPr lang="it-IT" sz="600" i="1" dirty="0">
              <a:solidFill>
                <a:schemeClr val="tx1"/>
              </a:solidFill>
              <a:latin typeface="Franklin Gothic Demi" panose="020B0703020102020204" pitchFamily="34" charset="0"/>
            </a:endParaRPr>
          </a:p>
          <a:p>
            <a:pPr>
              <a:spcBef>
                <a:spcPts val="0"/>
              </a:spcBef>
              <a:defRPr/>
            </a:pPr>
            <a:endParaRPr lang="it-IT" sz="1050" dirty="0">
              <a:solidFill>
                <a:srgbClr val="0C6D82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48" name="Segnaposto testo 7">
            <a:extLst>
              <a:ext uri="{FF2B5EF4-FFF2-40B4-BE49-F238E27FC236}">
                <a16:creationId xmlns:a16="http://schemas.microsoft.com/office/drawing/2014/main" id="{83087A59-5C65-41E4-8B11-9269233288F2}"/>
              </a:ext>
            </a:extLst>
          </p:cNvPr>
          <p:cNvSpPr txBox="1">
            <a:spLocks/>
          </p:cNvSpPr>
          <p:nvPr/>
        </p:nvSpPr>
        <p:spPr>
          <a:xfrm>
            <a:off x="6222948" y="4039251"/>
            <a:ext cx="1711580" cy="1090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it-IT" sz="800" dirty="0">
                <a:solidFill>
                  <a:srgbClr val="0C6D82"/>
                </a:solidFill>
                <a:latin typeface="Franklin Gothic Demi" panose="020B0703020102020204" pitchFamily="34" charset="0"/>
              </a:rPr>
              <a:t>Unificazione Basi Dati</a:t>
            </a:r>
          </a:p>
          <a:p>
            <a:pPr>
              <a:spcBef>
                <a:spcPts val="0"/>
              </a:spcBef>
              <a:defRPr/>
            </a:pPr>
            <a:r>
              <a:rPr lang="it-IT" sz="600" dirty="0">
                <a:solidFill>
                  <a:schemeClr val="tx1"/>
                </a:solidFill>
                <a:latin typeface="Franklin Gothic Demi" panose="020B0703020102020204" pitchFamily="34" charset="0"/>
              </a:rPr>
              <a:t>Cognizione, Prevenzione, Sorveglianza</a:t>
            </a:r>
          </a:p>
        </p:txBody>
      </p:sp>
      <p:sp>
        <p:nvSpPr>
          <p:cNvPr id="149" name="Segnaposto testo 7">
            <a:extLst>
              <a:ext uri="{FF2B5EF4-FFF2-40B4-BE49-F238E27FC236}">
                <a16:creationId xmlns:a16="http://schemas.microsoft.com/office/drawing/2014/main" id="{83087A59-5C65-41E4-8B11-9269233288F2}"/>
              </a:ext>
            </a:extLst>
          </p:cNvPr>
          <p:cNvSpPr txBox="1">
            <a:spLocks/>
          </p:cNvSpPr>
          <p:nvPr/>
        </p:nvSpPr>
        <p:spPr>
          <a:xfrm>
            <a:off x="7808873" y="3792128"/>
            <a:ext cx="934053" cy="62651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it-IT" sz="800" dirty="0">
                <a:solidFill>
                  <a:srgbClr val="0C6D82"/>
                </a:solidFill>
                <a:latin typeface="Franklin Gothic Demi" panose="020B0703020102020204" pitchFamily="34" charset="0"/>
              </a:rPr>
              <a:t>Portale Depositi Atti Penali</a:t>
            </a:r>
          </a:p>
          <a:p>
            <a:pPr>
              <a:spcBef>
                <a:spcPts val="0"/>
              </a:spcBef>
              <a:defRPr/>
            </a:pPr>
            <a:r>
              <a:rPr lang="it-IT" sz="600" i="1" dirty="0">
                <a:solidFill>
                  <a:schemeClr val="tx1"/>
                </a:solidFill>
                <a:latin typeface="Franklin Gothic Demi" panose="020B0703020102020204" pitchFamily="34" charset="0"/>
              </a:rPr>
              <a:t>Diffusione agli altri uffici</a:t>
            </a:r>
          </a:p>
        </p:txBody>
      </p:sp>
      <p:sp>
        <p:nvSpPr>
          <p:cNvPr id="153" name="Segnaposto testo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 txBox="1">
            <a:spLocks/>
          </p:cNvSpPr>
          <p:nvPr/>
        </p:nvSpPr>
        <p:spPr>
          <a:xfrm>
            <a:off x="5024883" y="4090259"/>
            <a:ext cx="1408985" cy="15320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800" dirty="0">
                <a:solidFill>
                  <a:srgbClr val="0C6D82"/>
                </a:solidFill>
                <a:latin typeface="Franklin Gothic Demi" panose="020B0703020102020204" pitchFamily="34" charset="0"/>
              </a:rPr>
              <a:t>Impugnazione in Cassazione</a:t>
            </a:r>
          </a:p>
        </p:txBody>
      </p:sp>
      <p:sp>
        <p:nvSpPr>
          <p:cNvPr id="154" name="Segnaposto testo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 txBox="1">
            <a:spLocks/>
          </p:cNvSpPr>
          <p:nvPr/>
        </p:nvSpPr>
        <p:spPr>
          <a:xfrm>
            <a:off x="7561610" y="1540079"/>
            <a:ext cx="1181316" cy="16023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800" dirty="0">
                <a:solidFill>
                  <a:srgbClr val="0C6D82"/>
                </a:solidFill>
                <a:highlight>
                  <a:srgbClr val="FFFF00"/>
                </a:highlight>
                <a:latin typeface="Franklin Gothic Demi" panose="020B0703020102020204" pitchFamily="34" charset="0"/>
              </a:rPr>
              <a:t>Archivio Digitale Multimediale</a:t>
            </a:r>
          </a:p>
        </p:txBody>
      </p:sp>
      <p:sp>
        <p:nvSpPr>
          <p:cNvPr id="155" name="Segnaposto testo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 txBox="1">
            <a:spLocks/>
          </p:cNvSpPr>
          <p:nvPr/>
        </p:nvSpPr>
        <p:spPr>
          <a:xfrm>
            <a:off x="2030785" y="1024913"/>
            <a:ext cx="1213156" cy="15320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Sperimentazione </a:t>
            </a:r>
            <a:r>
              <a:rPr lang="it-IT" sz="800" dirty="0" err="1">
                <a:solidFill>
                  <a:schemeClr val="accent3"/>
                </a:solidFill>
                <a:latin typeface="Franklin Gothic Demi" panose="020B0703020102020204" pitchFamily="34" charset="0"/>
              </a:rPr>
              <a:t>Tiap</a:t>
            </a:r>
            <a:r>
              <a:rPr lang="it-IT" sz="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 </a:t>
            </a:r>
            <a:r>
              <a:rPr lang="it-IT" sz="600" i="1" dirty="0">
                <a:solidFill>
                  <a:schemeClr val="tx1"/>
                </a:solidFill>
                <a:latin typeface="Franklin Gothic Demi" panose="020B0703020102020204" pitchFamily="34" charset="0"/>
              </a:rPr>
              <a:t>Modulo </a:t>
            </a:r>
            <a:r>
              <a:rPr lang="it-IT" sz="600" i="1" dirty="0" err="1">
                <a:solidFill>
                  <a:schemeClr val="tx1"/>
                </a:solidFill>
                <a:latin typeface="Franklin Gothic Demi" panose="020B0703020102020204" pitchFamily="34" charset="0"/>
              </a:rPr>
              <a:t>intercercettazioni</a:t>
            </a:r>
            <a:endParaRPr lang="it-IT" sz="600" i="1" dirty="0">
              <a:solidFill>
                <a:schemeClr val="tx1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56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/>
        </p:nvSpPr>
        <p:spPr>
          <a:xfrm>
            <a:off x="8015841" y="4285748"/>
            <a:ext cx="738200" cy="698801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tx1">
                <a:lumMod val="75000"/>
                <a:lumOff val="25000"/>
              </a:schemeClr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Gennaio </a:t>
            </a:r>
          </a:p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Febbraio</a:t>
            </a:r>
          </a:p>
        </p:txBody>
      </p:sp>
      <p:sp>
        <p:nvSpPr>
          <p:cNvPr id="157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/>
        </p:nvSpPr>
        <p:spPr>
          <a:xfrm>
            <a:off x="617167" y="3926061"/>
            <a:ext cx="754952" cy="713126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bg1">
                <a:lumMod val="65000"/>
              </a:schemeClr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Marzo</a:t>
            </a:r>
          </a:p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Aprile</a:t>
            </a:r>
          </a:p>
        </p:txBody>
      </p:sp>
      <p:sp>
        <p:nvSpPr>
          <p:cNvPr id="158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/>
        </p:nvSpPr>
        <p:spPr>
          <a:xfrm>
            <a:off x="4099803" y="4352069"/>
            <a:ext cx="764006" cy="692380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bg1">
                <a:lumMod val="50000"/>
              </a:schemeClr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Settembre</a:t>
            </a:r>
          </a:p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Ottobre</a:t>
            </a:r>
          </a:p>
        </p:txBody>
      </p:sp>
      <p:sp>
        <p:nvSpPr>
          <p:cNvPr id="26" name="Rettangolo 25"/>
          <p:cNvSpPr/>
          <p:nvPr/>
        </p:nvSpPr>
        <p:spPr>
          <a:xfrm>
            <a:off x="763288" y="405150"/>
            <a:ext cx="1680991" cy="1418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/>
          </a:p>
        </p:txBody>
      </p:sp>
      <p:sp>
        <p:nvSpPr>
          <p:cNvPr id="73" name="Segnaposto testo 42">
            <a:extLst>
              <a:ext uri="{FF2B5EF4-FFF2-40B4-BE49-F238E27FC236}">
                <a16:creationId xmlns:a16="http://schemas.microsoft.com/office/drawing/2014/main" id="{320A58AD-09A3-44D9-B7FF-023419E61F2A}"/>
              </a:ext>
            </a:extLst>
          </p:cNvPr>
          <p:cNvSpPr txBox="1">
            <a:spLocks/>
          </p:cNvSpPr>
          <p:nvPr/>
        </p:nvSpPr>
        <p:spPr>
          <a:xfrm>
            <a:off x="7930363" y="1821322"/>
            <a:ext cx="764390" cy="606822"/>
          </a:xfrm>
          <a:prstGeom prst="ellipse">
            <a:avLst/>
          </a:prstGeom>
          <a:solidFill>
            <a:srgbClr val="FFFFFF"/>
          </a:solidFill>
          <a:ln w="72390">
            <a:solidFill>
              <a:srgbClr val="0C6D82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Settembre</a:t>
            </a:r>
          </a:p>
        </p:txBody>
      </p:sp>
      <p:sp>
        <p:nvSpPr>
          <p:cNvPr id="75" name="Segnaposto testo 7">
            <a:extLst>
              <a:ext uri="{FF2B5EF4-FFF2-40B4-BE49-F238E27FC236}">
                <a16:creationId xmlns:a16="http://schemas.microsoft.com/office/drawing/2014/main" id="{4BC3F6AA-26AB-46A9-A572-6C50D7D308A3}"/>
              </a:ext>
            </a:extLst>
          </p:cNvPr>
          <p:cNvSpPr txBox="1">
            <a:spLocks/>
          </p:cNvSpPr>
          <p:nvPr/>
        </p:nvSpPr>
        <p:spPr>
          <a:xfrm>
            <a:off x="5346747" y="2502970"/>
            <a:ext cx="1344252" cy="1944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 err="1">
                <a:solidFill>
                  <a:schemeClr val="accent3"/>
                </a:solidFill>
                <a:latin typeface="Franklin Gothic Demi" panose="020B0703020102020204" pitchFamily="34" charset="0"/>
              </a:rPr>
              <a:t>Sicp</a:t>
            </a:r>
            <a:r>
              <a:rPr lang="it-IT" sz="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 - TIAP</a:t>
            </a:r>
          </a:p>
        </p:txBody>
      </p:sp>
      <p:sp>
        <p:nvSpPr>
          <p:cNvPr id="76" name="Segnaposto testo 7">
            <a:extLst>
              <a:ext uri="{FF2B5EF4-FFF2-40B4-BE49-F238E27FC236}">
                <a16:creationId xmlns:a16="http://schemas.microsoft.com/office/drawing/2014/main" id="{ABFF4E09-5A77-4074-86A0-45FA30C417FD}"/>
              </a:ext>
            </a:extLst>
          </p:cNvPr>
          <p:cNvSpPr txBox="1">
            <a:spLocks/>
          </p:cNvSpPr>
          <p:nvPr/>
        </p:nvSpPr>
        <p:spPr>
          <a:xfrm>
            <a:off x="1406060" y="3858935"/>
            <a:ext cx="1388136" cy="137721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>
                <a:solidFill>
                  <a:srgbClr val="0C6D82"/>
                </a:solidFill>
                <a:latin typeface="Franklin Gothic Demi" panose="020B0703020102020204" pitchFamily="34" charset="0"/>
              </a:rPr>
              <a:t>Carico pendente nazionale  </a:t>
            </a:r>
          </a:p>
        </p:txBody>
      </p:sp>
      <p:sp>
        <p:nvSpPr>
          <p:cNvPr id="2" name="Rettangolo con angoli arrotondati 1">
            <a:extLst>
              <a:ext uri="{FF2B5EF4-FFF2-40B4-BE49-F238E27FC236}">
                <a16:creationId xmlns:a16="http://schemas.microsoft.com/office/drawing/2014/main" id="{AF5FC24B-56B1-4E7F-B163-8B88DF8949A5}"/>
              </a:ext>
            </a:extLst>
          </p:cNvPr>
          <p:cNvSpPr/>
          <p:nvPr/>
        </p:nvSpPr>
        <p:spPr>
          <a:xfrm>
            <a:off x="8557177" y="104776"/>
            <a:ext cx="448938" cy="42082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1" name="Segnaposto testo 42">
            <a:extLst>
              <a:ext uri="{FF2B5EF4-FFF2-40B4-BE49-F238E27FC236}">
                <a16:creationId xmlns:a16="http://schemas.microsoft.com/office/drawing/2014/main" id="{104EA39D-8390-40FC-BCE7-8975D1C07160}"/>
              </a:ext>
            </a:extLst>
          </p:cNvPr>
          <p:cNvSpPr txBox="1">
            <a:spLocks/>
          </p:cNvSpPr>
          <p:nvPr/>
        </p:nvSpPr>
        <p:spPr>
          <a:xfrm>
            <a:off x="5645473" y="2667479"/>
            <a:ext cx="754661" cy="678178"/>
          </a:xfrm>
          <a:prstGeom prst="ellipse">
            <a:avLst/>
          </a:prstGeom>
          <a:solidFill>
            <a:srgbClr val="FFFFFF"/>
          </a:solidFill>
          <a:ln w="72390">
            <a:solidFill>
              <a:srgbClr val="6E0D69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Dicembre	</a:t>
            </a:r>
          </a:p>
        </p:txBody>
      </p:sp>
      <p:sp>
        <p:nvSpPr>
          <p:cNvPr id="72" name="Segnaposto testo 7">
            <a:extLst>
              <a:ext uri="{FF2B5EF4-FFF2-40B4-BE49-F238E27FC236}">
                <a16:creationId xmlns:a16="http://schemas.microsoft.com/office/drawing/2014/main" id="{A9ECB03B-223A-4C5B-8E70-060F37DB91A3}"/>
              </a:ext>
            </a:extLst>
          </p:cNvPr>
          <p:cNvSpPr txBox="1">
            <a:spLocks/>
          </p:cNvSpPr>
          <p:nvPr/>
        </p:nvSpPr>
        <p:spPr>
          <a:xfrm>
            <a:off x="5366260" y="3386045"/>
            <a:ext cx="1421129" cy="1944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>
                <a:solidFill>
                  <a:srgbClr val="6E0D69"/>
                </a:solidFill>
                <a:latin typeface="Franklin Gothic Demi" panose="020B0703020102020204" pitchFamily="34" charset="0"/>
              </a:rPr>
              <a:t>Collaudo accesso sperimentale da remoto registri penali</a:t>
            </a:r>
          </a:p>
        </p:txBody>
      </p:sp>
      <p:sp>
        <p:nvSpPr>
          <p:cNvPr id="74" name="Segnaposto testo 42">
            <a:extLst>
              <a:ext uri="{FF2B5EF4-FFF2-40B4-BE49-F238E27FC236}">
                <a16:creationId xmlns:a16="http://schemas.microsoft.com/office/drawing/2014/main" id="{77F308D7-20B9-4286-9086-2FCF19051977}"/>
              </a:ext>
            </a:extLst>
          </p:cNvPr>
          <p:cNvSpPr txBox="1">
            <a:spLocks/>
          </p:cNvSpPr>
          <p:nvPr/>
        </p:nvSpPr>
        <p:spPr>
          <a:xfrm>
            <a:off x="5434147" y="1245678"/>
            <a:ext cx="658289" cy="635936"/>
          </a:xfrm>
          <a:prstGeom prst="ellipse">
            <a:avLst/>
          </a:prstGeom>
          <a:solidFill>
            <a:srgbClr val="FFFFFF"/>
          </a:solidFill>
          <a:ln w="72390">
            <a:solidFill>
              <a:srgbClr val="0C6D82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Maggio</a:t>
            </a:r>
          </a:p>
        </p:txBody>
      </p:sp>
      <p:sp>
        <p:nvSpPr>
          <p:cNvPr id="77" name="Segnaposto testo 7">
            <a:extLst>
              <a:ext uri="{FF2B5EF4-FFF2-40B4-BE49-F238E27FC236}">
                <a16:creationId xmlns:a16="http://schemas.microsoft.com/office/drawing/2014/main" id="{8A0C9A58-F8BD-4411-98AB-D1BA9B2AC465}"/>
              </a:ext>
            </a:extLst>
          </p:cNvPr>
          <p:cNvSpPr txBox="1">
            <a:spLocks/>
          </p:cNvSpPr>
          <p:nvPr/>
        </p:nvSpPr>
        <p:spPr>
          <a:xfrm>
            <a:off x="5185018" y="925479"/>
            <a:ext cx="1104736" cy="1944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>
                <a:solidFill>
                  <a:srgbClr val="0C6D82"/>
                </a:solidFill>
                <a:latin typeface="Franklin Gothic Demi" panose="020B0703020102020204" pitchFamily="34" charset="0"/>
              </a:rPr>
              <a:t>Accesso da remoto sistema SNT</a:t>
            </a:r>
          </a:p>
        </p:txBody>
      </p:sp>
      <p:sp>
        <p:nvSpPr>
          <p:cNvPr id="79" name="Segnaposto testo 42">
            <a:extLst>
              <a:ext uri="{FF2B5EF4-FFF2-40B4-BE49-F238E27FC236}">
                <a16:creationId xmlns:a16="http://schemas.microsoft.com/office/drawing/2014/main" id="{F160DDEB-B7A0-4D8A-811D-BF195BE4DE35}"/>
              </a:ext>
            </a:extLst>
          </p:cNvPr>
          <p:cNvSpPr txBox="1">
            <a:spLocks/>
          </p:cNvSpPr>
          <p:nvPr/>
        </p:nvSpPr>
        <p:spPr>
          <a:xfrm>
            <a:off x="3615839" y="2654907"/>
            <a:ext cx="726113" cy="697277"/>
          </a:xfrm>
          <a:prstGeom prst="ellipse">
            <a:avLst/>
          </a:prstGeom>
          <a:solidFill>
            <a:srgbClr val="FFFFFF"/>
          </a:solidFill>
          <a:ln w="72390">
            <a:solidFill>
              <a:srgbClr val="6E0D69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Gennaio </a:t>
            </a:r>
          </a:p>
        </p:txBody>
      </p:sp>
      <p:sp>
        <p:nvSpPr>
          <p:cNvPr id="80" name="Segnaposto testo 42">
            <a:extLst>
              <a:ext uri="{FF2B5EF4-FFF2-40B4-BE49-F238E27FC236}">
                <a16:creationId xmlns:a16="http://schemas.microsoft.com/office/drawing/2014/main" id="{5C73F5FF-C2DE-45AE-BB1E-54BD9B44F27A}"/>
              </a:ext>
            </a:extLst>
          </p:cNvPr>
          <p:cNvSpPr txBox="1">
            <a:spLocks/>
          </p:cNvSpPr>
          <p:nvPr/>
        </p:nvSpPr>
        <p:spPr>
          <a:xfrm>
            <a:off x="686178" y="2920513"/>
            <a:ext cx="731570" cy="703954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bg1">
                <a:lumMod val="50000"/>
              </a:schemeClr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Febbraio/Marzo</a:t>
            </a:r>
          </a:p>
        </p:txBody>
      </p:sp>
      <p:sp>
        <p:nvSpPr>
          <p:cNvPr id="81" name="Segnaposto testo 7">
            <a:extLst>
              <a:ext uri="{FF2B5EF4-FFF2-40B4-BE49-F238E27FC236}">
                <a16:creationId xmlns:a16="http://schemas.microsoft.com/office/drawing/2014/main" id="{53CC2D32-F877-4554-A484-4509688FC1A1}"/>
              </a:ext>
            </a:extLst>
          </p:cNvPr>
          <p:cNvSpPr txBox="1">
            <a:spLocks/>
          </p:cNvSpPr>
          <p:nvPr/>
        </p:nvSpPr>
        <p:spPr>
          <a:xfrm>
            <a:off x="1265890" y="2246340"/>
            <a:ext cx="1031088" cy="16996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it-IT" sz="900" dirty="0">
                <a:solidFill>
                  <a:srgbClr val="0C6D82"/>
                </a:solidFill>
                <a:latin typeface="Franklin Gothic Demi" panose="020B0703020102020204" pitchFamily="34" charset="0"/>
              </a:rPr>
              <a:t>Consultazione fascicoli SIUS avvocati</a:t>
            </a:r>
          </a:p>
        </p:txBody>
      </p:sp>
      <p:sp>
        <p:nvSpPr>
          <p:cNvPr id="82" name="Segnaposto testo 42">
            <a:extLst>
              <a:ext uri="{FF2B5EF4-FFF2-40B4-BE49-F238E27FC236}">
                <a16:creationId xmlns:a16="http://schemas.microsoft.com/office/drawing/2014/main" id="{5D7C3F60-58EB-488C-80DD-578CB083FD12}"/>
              </a:ext>
            </a:extLst>
          </p:cNvPr>
          <p:cNvSpPr txBox="1">
            <a:spLocks/>
          </p:cNvSpPr>
          <p:nvPr/>
        </p:nvSpPr>
        <p:spPr>
          <a:xfrm>
            <a:off x="6782797" y="2659169"/>
            <a:ext cx="713708" cy="678177"/>
          </a:xfrm>
          <a:prstGeom prst="ellipse">
            <a:avLst/>
          </a:prstGeom>
          <a:solidFill>
            <a:srgbClr val="FFFFFF"/>
          </a:solidFill>
          <a:ln w="72390">
            <a:solidFill>
              <a:srgbClr val="6E0D69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Novembre	</a:t>
            </a:r>
          </a:p>
        </p:txBody>
      </p:sp>
      <p:sp>
        <p:nvSpPr>
          <p:cNvPr id="83" name="Segnaposto testo 7">
            <a:extLst>
              <a:ext uri="{FF2B5EF4-FFF2-40B4-BE49-F238E27FC236}">
                <a16:creationId xmlns:a16="http://schemas.microsoft.com/office/drawing/2014/main" id="{BDA16AAE-9143-4C95-BFFE-CCD0A3A03551}"/>
              </a:ext>
            </a:extLst>
          </p:cNvPr>
          <p:cNvSpPr txBox="1">
            <a:spLocks/>
          </p:cNvSpPr>
          <p:nvPr/>
        </p:nvSpPr>
        <p:spPr>
          <a:xfrm>
            <a:off x="6595331" y="2266772"/>
            <a:ext cx="1298613" cy="30806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>
                <a:solidFill>
                  <a:srgbClr val="6E0D69"/>
                </a:solidFill>
                <a:latin typeface="Franklin Gothic Demi" panose="020B0703020102020204" pitchFamily="34" charset="0"/>
              </a:rPr>
              <a:t>D.L. 137/2020 obbligo deposito PDP e apertura PEC Uffici Giudiziari </a:t>
            </a:r>
          </a:p>
        </p:txBody>
      </p:sp>
      <p:sp>
        <p:nvSpPr>
          <p:cNvPr id="84" name="Segnaposto testo 7">
            <a:extLst>
              <a:ext uri="{FF2B5EF4-FFF2-40B4-BE49-F238E27FC236}">
                <a16:creationId xmlns:a16="http://schemas.microsoft.com/office/drawing/2014/main" id="{01692DCE-14D5-4923-ABB8-5EDA85A3A3D9}"/>
              </a:ext>
            </a:extLst>
          </p:cNvPr>
          <p:cNvSpPr txBox="1">
            <a:spLocks/>
          </p:cNvSpPr>
          <p:nvPr/>
        </p:nvSpPr>
        <p:spPr>
          <a:xfrm>
            <a:off x="6587927" y="3387373"/>
            <a:ext cx="1298613" cy="30806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>
                <a:solidFill>
                  <a:srgbClr val="6E0D69"/>
                </a:solidFill>
                <a:latin typeface="Franklin Gothic Demi" panose="020B0703020102020204" pitchFamily="34" charset="0"/>
              </a:rPr>
              <a:t>Portale software prenotazione MVC</a:t>
            </a:r>
          </a:p>
        </p:txBody>
      </p:sp>
      <p:sp>
        <p:nvSpPr>
          <p:cNvPr id="85" name="Segnaposto testo 7">
            <a:extLst>
              <a:ext uri="{FF2B5EF4-FFF2-40B4-BE49-F238E27FC236}">
                <a16:creationId xmlns:a16="http://schemas.microsoft.com/office/drawing/2014/main" id="{30B79FDD-B857-42F0-9319-E8415DD01170}"/>
              </a:ext>
            </a:extLst>
          </p:cNvPr>
          <p:cNvSpPr txBox="1">
            <a:spLocks/>
          </p:cNvSpPr>
          <p:nvPr/>
        </p:nvSpPr>
        <p:spPr>
          <a:xfrm>
            <a:off x="7649869" y="3220878"/>
            <a:ext cx="1298613" cy="30806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>
                <a:solidFill>
                  <a:srgbClr val="6E0D69"/>
                </a:solidFill>
                <a:latin typeface="Franklin Gothic Demi" panose="020B0703020102020204" pitchFamily="34" charset="0"/>
              </a:rPr>
              <a:t>Acquisto e  inizio distribuzione 23.500 Pc portatili </a:t>
            </a:r>
          </a:p>
        </p:txBody>
      </p:sp>
      <p:sp>
        <p:nvSpPr>
          <p:cNvPr id="86" name="Segnaposto testo 42">
            <a:extLst>
              <a:ext uri="{FF2B5EF4-FFF2-40B4-BE49-F238E27FC236}">
                <a16:creationId xmlns:a16="http://schemas.microsoft.com/office/drawing/2014/main" id="{B4EE621C-90AC-4F0E-856C-206C9DFBD499}"/>
              </a:ext>
            </a:extLst>
          </p:cNvPr>
          <p:cNvSpPr txBox="1">
            <a:spLocks/>
          </p:cNvSpPr>
          <p:nvPr/>
        </p:nvSpPr>
        <p:spPr>
          <a:xfrm>
            <a:off x="7812412" y="2543594"/>
            <a:ext cx="706351" cy="646782"/>
          </a:xfrm>
          <a:prstGeom prst="ellipse">
            <a:avLst/>
          </a:prstGeom>
          <a:solidFill>
            <a:srgbClr val="FFFFFF"/>
          </a:solidFill>
          <a:ln w="72390">
            <a:solidFill>
              <a:srgbClr val="6E0D69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Ottobre 	</a:t>
            </a:r>
          </a:p>
        </p:txBody>
      </p:sp>
      <p:sp>
        <p:nvSpPr>
          <p:cNvPr id="87" name="Segnaposto testo 7">
            <a:extLst>
              <a:ext uri="{FF2B5EF4-FFF2-40B4-BE49-F238E27FC236}">
                <a16:creationId xmlns:a16="http://schemas.microsoft.com/office/drawing/2014/main" id="{9587F9B0-3A9F-446E-8E4D-E69DF4DD5866}"/>
              </a:ext>
            </a:extLst>
          </p:cNvPr>
          <p:cNvSpPr txBox="1">
            <a:spLocks/>
          </p:cNvSpPr>
          <p:nvPr/>
        </p:nvSpPr>
        <p:spPr>
          <a:xfrm>
            <a:off x="3386807" y="3387258"/>
            <a:ext cx="1247945" cy="1633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it-IT" sz="750" dirty="0">
                <a:solidFill>
                  <a:srgbClr val="6E0D69"/>
                </a:solidFill>
                <a:latin typeface="Franklin Gothic Demi" panose="020B0703020102020204" pitchFamily="34" charset="0"/>
              </a:rPr>
              <a:t>Avvio in esercizio sistema unico misure di prevenzione</a:t>
            </a:r>
          </a:p>
        </p:txBody>
      </p:sp>
      <p:sp>
        <p:nvSpPr>
          <p:cNvPr id="88" name="Segnaposto testo 42">
            <a:extLst>
              <a:ext uri="{FF2B5EF4-FFF2-40B4-BE49-F238E27FC236}">
                <a16:creationId xmlns:a16="http://schemas.microsoft.com/office/drawing/2014/main" id="{98E0B5C9-611D-4C15-8085-B20CE47F58AC}"/>
              </a:ext>
            </a:extLst>
          </p:cNvPr>
          <p:cNvSpPr txBox="1">
            <a:spLocks/>
          </p:cNvSpPr>
          <p:nvPr/>
        </p:nvSpPr>
        <p:spPr>
          <a:xfrm>
            <a:off x="1488783" y="2694809"/>
            <a:ext cx="731570" cy="703954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bg1">
                <a:lumMod val="50000"/>
              </a:schemeClr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Febbraio</a:t>
            </a:r>
          </a:p>
        </p:txBody>
      </p:sp>
      <p:sp>
        <p:nvSpPr>
          <p:cNvPr id="89" name="Segnaposto testo 7">
            <a:extLst>
              <a:ext uri="{FF2B5EF4-FFF2-40B4-BE49-F238E27FC236}">
                <a16:creationId xmlns:a16="http://schemas.microsoft.com/office/drawing/2014/main" id="{A856C522-57E4-4B56-8894-0AFD72285983}"/>
              </a:ext>
            </a:extLst>
          </p:cNvPr>
          <p:cNvSpPr txBox="1">
            <a:spLocks/>
          </p:cNvSpPr>
          <p:nvPr/>
        </p:nvSpPr>
        <p:spPr>
          <a:xfrm>
            <a:off x="2140614" y="2251528"/>
            <a:ext cx="1298613" cy="30806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>
                <a:solidFill>
                  <a:srgbClr val="6E0D69"/>
                </a:solidFill>
                <a:highlight>
                  <a:srgbClr val="FFFF00"/>
                </a:highlight>
                <a:latin typeface="Franklin Gothic Demi" panose="020B0703020102020204" pitchFamily="34" charset="0"/>
              </a:rPr>
              <a:t>Sperimentazione Consultazione fascicolo digitale avvocati</a:t>
            </a:r>
          </a:p>
        </p:txBody>
      </p:sp>
      <p:sp>
        <p:nvSpPr>
          <p:cNvPr id="90" name="Segnaposto testo 7">
            <a:extLst>
              <a:ext uri="{FF2B5EF4-FFF2-40B4-BE49-F238E27FC236}">
                <a16:creationId xmlns:a16="http://schemas.microsoft.com/office/drawing/2014/main" id="{EBF97E70-342A-40DF-B2D0-441E6E5FFDA8}"/>
              </a:ext>
            </a:extLst>
          </p:cNvPr>
          <p:cNvSpPr txBox="1">
            <a:spLocks/>
          </p:cNvSpPr>
          <p:nvPr/>
        </p:nvSpPr>
        <p:spPr>
          <a:xfrm>
            <a:off x="2131534" y="2597791"/>
            <a:ext cx="1344252" cy="1944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81BF3B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spcBef>
                <a:spcPts val="0"/>
              </a:spcBef>
              <a:defRPr/>
            </a:pPr>
            <a:r>
              <a:rPr lang="it-IT" sz="800" dirty="0" err="1">
                <a:solidFill>
                  <a:schemeClr val="accent3"/>
                </a:solidFill>
                <a:latin typeface="Franklin Gothic Demi" panose="020B0703020102020204" pitchFamily="34" charset="0"/>
              </a:rPr>
              <a:t>Sicp</a:t>
            </a:r>
            <a:r>
              <a:rPr lang="it-IT" sz="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 - TIAP</a:t>
            </a:r>
          </a:p>
        </p:txBody>
      </p:sp>
      <p:sp>
        <p:nvSpPr>
          <p:cNvPr id="91" name="Segnaposto testo 42">
            <a:extLst>
              <a:ext uri="{FF2B5EF4-FFF2-40B4-BE49-F238E27FC236}">
                <a16:creationId xmlns:a16="http://schemas.microsoft.com/office/drawing/2014/main" id="{08EBB5EF-2599-4A96-B349-8FD2184CAD3F}"/>
              </a:ext>
            </a:extLst>
          </p:cNvPr>
          <p:cNvSpPr txBox="1">
            <a:spLocks/>
          </p:cNvSpPr>
          <p:nvPr/>
        </p:nvSpPr>
        <p:spPr>
          <a:xfrm>
            <a:off x="2541805" y="2739092"/>
            <a:ext cx="726113" cy="697277"/>
          </a:xfrm>
          <a:prstGeom prst="ellipse">
            <a:avLst/>
          </a:prstGeom>
          <a:solidFill>
            <a:srgbClr val="FFFFFF"/>
          </a:solidFill>
          <a:ln w="72390">
            <a:solidFill>
              <a:srgbClr val="6E0D69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>
              <a:defRPr/>
            </a:pPr>
            <a:r>
              <a:rPr lang="it-IT" sz="900" dirty="0">
                <a:latin typeface="Franklin Gothic Demi" panose="020B0703020102020204" pitchFamily="34" charset="0"/>
              </a:rPr>
              <a:t>25 Gennaio </a:t>
            </a:r>
          </a:p>
        </p:txBody>
      </p:sp>
    </p:spTree>
    <p:extLst>
      <p:ext uri="{BB962C8B-B14F-4D97-AF65-F5344CB8AC3E}">
        <p14:creationId xmlns:p14="http://schemas.microsoft.com/office/powerpoint/2010/main" val="1493843279"/>
      </p:ext>
    </p:extLst>
  </p:cSld>
  <p:clrMapOvr>
    <a:masterClrMapping/>
  </p:clrMapOvr>
</p:sld>
</file>

<file path=ppt/theme/theme1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B846AFF9AAD469429F39566C718EBF2F" ma:contentTypeVersion="6" ma:contentTypeDescription="Creare un nuovo documento." ma:contentTypeScope="" ma:versionID="22bf8fde1b054f8313fd66e717317beb">
  <xsd:schema xmlns:xsd="http://www.w3.org/2001/XMLSchema" xmlns:xs="http://www.w3.org/2001/XMLSchema" xmlns:p="http://schemas.microsoft.com/office/2006/metadata/properties" xmlns:ns2="04e59b96-ddeb-42bd-b634-f9feac647fe4" targetNamespace="http://schemas.microsoft.com/office/2006/metadata/properties" ma:root="true" ma:fieldsID="301fe8911fa0a90074cf970f88ae9fbb" ns2:_="">
    <xsd:import namespace="04e59b96-ddeb-42bd-b634-f9feac647fe4"/>
    <xsd:element name="properties">
      <xsd:complexType>
        <xsd:sequence>
          <xsd:element name="documentManagement">
            <xsd:complexType>
              <xsd:all>
                <xsd:element ref="ns2:Ambito"/>
                <xsd:element ref="ns2:AutoreSlide" minOccurs="0"/>
                <xsd:element ref="ns2:Dataaggiornamento" minOccurs="0"/>
                <xsd:element ref="ns2:Presentato_x0020_a" minOccurs="0"/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e59b96-ddeb-42bd-b634-f9feac647fe4" elementFormDefault="qualified">
    <xsd:import namespace="http://schemas.microsoft.com/office/2006/documentManagement/types"/>
    <xsd:import namespace="http://schemas.microsoft.com/office/infopath/2007/PartnerControls"/>
    <xsd:element name="Ambito" ma:index="8" ma:displayName="Ambito" ma:format="Dropdown" ma:internalName="Ambito">
      <xsd:simpleType>
        <xsd:union memberTypes="dms:Text">
          <xsd:simpleType>
            <xsd:restriction base="dms:Choice">
              <xsd:enumeration value="DGSIA"/>
              <xsd:enumeration value="Big Data/Intelligenza Artificiale"/>
              <xsd:enumeration value="Evoluzioni Progetti"/>
            </xsd:restriction>
          </xsd:simpleType>
        </xsd:union>
      </xsd:simpleType>
    </xsd:element>
    <xsd:element name="AutoreSlide" ma:index="9" nillable="true" ma:displayName="Autore Slide" ma:format="Dropdown" ma:internalName="AutoreSlide">
      <xsd:simpleType>
        <xsd:restriction base="dms:Text">
          <xsd:maxLength value="255"/>
        </xsd:restriction>
      </xsd:simpleType>
    </xsd:element>
    <xsd:element name="Dataaggiornamento" ma:index="10" nillable="true" ma:displayName="Data aggiornamento" ma:format="DateOnly" ma:internalName="Dataaggiornamento">
      <xsd:simpleType>
        <xsd:restriction base="dms:DateTime"/>
      </xsd:simpleType>
    </xsd:element>
    <xsd:element name="Presentato_x0020_a" ma:index="11" nillable="true" ma:displayName="Presentato a" ma:internalName="Presentato_x0020_a">
      <xsd:simpleType>
        <xsd:restriction base="dms:Note">
          <xsd:maxLength value="255"/>
        </xsd:restriction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mbito xmlns="04e59b96-ddeb-42bd-b634-f9feac647fe4">Comitati Paritetici CSM</Ambito>
    <AutoreSlide xmlns="04e59b96-ddeb-42bd-b634-f9feac647fe4" xsi:nil="true"/>
    <Presentato_x0020_a xmlns="04e59b96-ddeb-42bd-b634-f9feac647fe4">comitato paritetico 6 ottobre 2020</Presentato_x0020_a>
    <Dataaggiornamento xmlns="04e59b96-ddeb-42bd-b634-f9feac647fe4">2020-11-30T08:00:00+00:00</Dataaggiornamento>
  </documentManagement>
</p:properties>
</file>

<file path=customXml/itemProps1.xml><?xml version="1.0" encoding="utf-8"?>
<ds:datastoreItem xmlns:ds="http://schemas.openxmlformats.org/officeDocument/2006/customXml" ds:itemID="{09A2A47A-5E3D-4AF3-B7E3-0CFB847A4D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e59b96-ddeb-42bd-b634-f9feac647fe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443EE2C-122B-4285-9BDC-F25A22B2FF1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0F23FCB-022E-4DD6-B86B-FC1A71E3AC85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8dd42dc1-14a5-4271-901d-9a9205762ca2"/>
    <ds:schemaRef ds:uri="http://purl.org/dc/dcmitype/"/>
    <ds:schemaRef ds:uri="http://schemas.microsoft.com/office/infopath/2007/PartnerControls"/>
    <ds:schemaRef ds:uri="85732c4d-bf16-43cd-bd5b-ad3f9a205b32"/>
    <ds:schemaRef ds:uri="http://www.w3.org/XML/1998/namespace"/>
    <ds:schemaRef ds:uri="04e59b96-ddeb-42bd-b634-f9feac647fe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Beccaria_approccio welcome page_v0.2</Template>
  <TotalTime>1960</TotalTime>
  <Words>714</Words>
  <Application>Microsoft Office PowerPoint</Application>
  <PresentationFormat>Presentazione su schermo (16:9)</PresentationFormat>
  <Paragraphs>143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3" baseType="lpstr">
      <vt:lpstr>Arial</vt:lpstr>
      <vt:lpstr>Arial Black</vt:lpstr>
      <vt:lpstr>Calibri</vt:lpstr>
      <vt:lpstr>Franklin Gothic Demi</vt:lpstr>
      <vt:lpstr>Tw Cen MT Condensed</vt:lpstr>
      <vt:lpstr>Personalizza struttura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Aiello</dc:creator>
  <cp:lastModifiedBy>Massimo Filipponi</cp:lastModifiedBy>
  <cp:revision>330</cp:revision>
  <cp:lastPrinted>2020-10-29T07:55:17Z</cp:lastPrinted>
  <dcterms:created xsi:type="dcterms:W3CDTF">2019-12-16T15:14:59Z</dcterms:created>
  <dcterms:modified xsi:type="dcterms:W3CDTF">2021-01-22T14:17:16Z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0x010100B846AFF9AAD469429F39566C718EBF2F</vt:lpwstr>
  </property>
</Properties>
</file>