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6" r:id="rId5"/>
    <p:sldId id="257" r:id="rId6"/>
    <p:sldId id="267" r:id="rId7"/>
    <p:sldId id="270" r:id="rId8"/>
    <p:sldId id="273" r:id="rId9"/>
    <p:sldId id="276" r:id="rId10"/>
    <p:sldId id="277" r:id="rId11"/>
  </p:sldIdLst>
  <p:sldSz cx="9144000" cy="6858000" type="screen4x3"/>
  <p:notesSz cx="7315200" cy="96012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99CCFF"/>
    <a:srgbClr val="FF99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7" autoAdjust="0"/>
    <p:restoredTop sz="94639" autoAdjust="0"/>
  </p:normalViewPr>
  <p:slideViewPr>
    <p:cSldViewPr>
      <p:cViewPr varScale="1">
        <p:scale>
          <a:sx n="115" d="100"/>
          <a:sy n="115" d="100"/>
        </p:scale>
        <p:origin x="14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mingiustizia-my.sharepoint.com/personal/sabino_riglietti_giustizia_it/Documents/PCT%20Statistiche/2014/dati%20sommari%202014.xlsb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tente\AppData\Local\Temp\CH41_20190126_122112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mingiustizia-my.sharepoint.com/personal/sabino_riglietti_giustizia_it/Documents/PCT%20Statistiche/2014/dati%20sommari%202014.xlsb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mingiustizia-my.sharepoint.com/personal/sabino_riglietti_giustizia_it/Documents/PCT%20Statistiche/2014/dati%20sommari%202014.xlsb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mingiustizia-my.sharepoint.com/personal/sabino_riglietti_giustizia_it/Documents/PCT%20Statistiche/2014/dati%20sommari%202014.xlsb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Foglio1!$A$11:$A$17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Foglio1!$B$11:$B$17</c:f>
              <c:numCache>
                <c:formatCode>#,##0</c:formatCode>
                <c:ptCount val="7"/>
                <c:pt idx="0">
                  <c:v>893265</c:v>
                </c:pt>
                <c:pt idx="1">
                  <c:v>6302272</c:v>
                </c:pt>
                <c:pt idx="2">
                  <c:v>8018520</c:v>
                </c:pt>
                <c:pt idx="3">
                  <c:v>8496952</c:v>
                </c:pt>
                <c:pt idx="4">
                  <c:v>8651996</c:v>
                </c:pt>
                <c:pt idx="5">
                  <c:v>11177899</c:v>
                </c:pt>
                <c:pt idx="6">
                  <c:v>6599943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7D-4EC5-B76B-A47F843DB3A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759539096"/>
        <c:axId val="759537784"/>
      </c:barChart>
      <c:catAx>
        <c:axId val="759539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759537784"/>
        <c:crosses val="autoZero"/>
        <c:auto val="1"/>
        <c:lblAlgn val="ctr"/>
        <c:lblOffset val="100"/>
        <c:noMultiLvlLbl val="0"/>
      </c:catAx>
      <c:valAx>
        <c:axId val="759537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759539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41051264"/>
        <c:axId val="341057168"/>
      </c:barChart>
      <c:catAx>
        <c:axId val="341051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41057168"/>
        <c:crosses val="autoZero"/>
        <c:auto val="1"/>
        <c:lblAlgn val="ctr"/>
        <c:lblOffset val="100"/>
        <c:noMultiLvlLbl val="0"/>
      </c:catAx>
      <c:valAx>
        <c:axId val="3410571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341051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08092738407699"/>
          <c:y val="3.2407407407407406E-2"/>
          <c:w val="0.82691907261592301"/>
          <c:h val="0.84167468649752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Foglio1!$B$22:$B$23</c:f>
              <c:strCache>
                <c:ptCount val="2"/>
                <c:pt idx="0">
                  <c:v>Slide 3</c:v>
                </c:pt>
                <c:pt idx="1">
                  <c:v>Depositi avvocati - Andamento medie mensili lug 2014-lug 2020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2.5462668816039986E-17"/>
                  <c:y val="-6.9262175561388156E-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AFA-464F-A976-83BA08C93351}"/>
                </c:ext>
              </c:extLst>
            </c:dLbl>
            <c:dLbl>
              <c:idx val="1"/>
              <c:layout>
                <c:manualLayout>
                  <c:x val="-1.1111111111111162E-2"/>
                  <c:y val="9.189997083697871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AFA-464F-A976-83BA08C93351}"/>
                </c:ext>
              </c:extLst>
            </c:dLbl>
            <c:dLbl>
              <c:idx val="2"/>
              <c:layout>
                <c:manualLayout>
                  <c:x val="-8.3333333333333332E-3"/>
                  <c:y val="-1.85877806940799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FA-464F-A976-83BA08C93351}"/>
                </c:ext>
              </c:extLst>
            </c:dLbl>
            <c:dLbl>
              <c:idx val="3"/>
              <c:layout>
                <c:manualLayout>
                  <c:x val="-5.5555555555555558E-3"/>
                  <c:y val="4.560367454068198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FA-464F-A976-83BA08C93351}"/>
                </c:ext>
              </c:extLst>
            </c:dLbl>
            <c:dLbl>
              <c:idx val="4"/>
              <c:layout>
                <c:manualLayout>
                  <c:x val="-2.7777777777778798E-3"/>
                  <c:y val="4.560367454068241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FA-464F-A976-83BA08C93351}"/>
                </c:ext>
              </c:extLst>
            </c:dLbl>
            <c:dLbl>
              <c:idx val="5"/>
              <c:layout>
                <c:manualLayout>
                  <c:x val="-1.0185067526415994E-16"/>
                  <c:y val="1.84492563429571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AFA-464F-A976-83BA08C93351}"/>
                </c:ext>
              </c:extLst>
            </c:dLbl>
            <c:dLbl>
              <c:idx val="6"/>
              <c:layout>
                <c:manualLayout>
                  <c:x val="0"/>
                  <c:y val="9.189997083697857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AFA-464F-A976-83BA08C9335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Foglio1!$A$24:$A$30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Foglio1!$B$24:$B$30</c:f>
              <c:numCache>
                <c:formatCode>#,##0</c:formatCode>
                <c:ptCount val="7"/>
                <c:pt idx="0">
                  <c:v>148877.5</c:v>
                </c:pt>
                <c:pt idx="1">
                  <c:v>525189</c:v>
                </c:pt>
                <c:pt idx="2">
                  <c:v>668210</c:v>
                </c:pt>
                <c:pt idx="3">
                  <c:v>708079</c:v>
                </c:pt>
                <c:pt idx="4">
                  <c:v>721000</c:v>
                </c:pt>
                <c:pt idx="5">
                  <c:v>931491.58333333337</c:v>
                </c:pt>
                <c:pt idx="6">
                  <c:v>942849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AFA-464F-A976-83BA08C9335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009886696"/>
        <c:axId val="1009887680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Foglio1!$C$22:$C$23</c15:sqref>
                        </c15:formulaRef>
                      </c:ext>
                    </c:extLst>
                    <c:strCache>
                      <c:ptCount val="2"/>
                      <c:pt idx="0">
                        <c:v>Slide 3</c:v>
                      </c:pt>
                      <c:pt idx="1">
                        <c:v>Depositi avvocati - Andamento medie mensili lug 2014-lug 2020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threePt" dir="t">
                      <a:rot lat="0" lon="0" rev="1200000"/>
                    </a:lightRig>
                  </a:scene3d>
                  <a:sp3d>
                    <a:bevelT w="63500" h="25400"/>
                  </a:sp3d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it-IT"/>
                    </a:p>
                  </c:txPr>
                  <c:dLblPos val="in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Foglio1!$A$24:$A$30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2014</c:v>
                      </c:pt>
                      <c:pt idx="1">
                        <c:v>2015</c:v>
                      </c:pt>
                      <c:pt idx="2">
                        <c:v>2016</c:v>
                      </c:pt>
                      <c:pt idx="3">
                        <c:v>2017</c:v>
                      </c:pt>
                      <c:pt idx="4">
                        <c:v>2018</c:v>
                      </c:pt>
                      <c:pt idx="5">
                        <c:v>2019</c:v>
                      </c:pt>
                      <c:pt idx="6">
                        <c:v>2020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Foglio1!$C$24:$C$30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8-6AFA-464F-A976-83BA08C93351}"/>
                  </c:ext>
                </c:extLst>
              </c15:ser>
            </c15:filteredBarSeries>
          </c:ext>
        </c:extLst>
      </c:barChart>
      <c:catAx>
        <c:axId val="1009886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009887680"/>
        <c:crosses val="autoZero"/>
        <c:auto val="1"/>
        <c:lblAlgn val="ctr"/>
        <c:lblOffset val="100"/>
        <c:noMultiLvlLbl val="0"/>
      </c:catAx>
      <c:valAx>
        <c:axId val="1009887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009886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0"/>
                  <c:y val="-1.535141440653260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E65-481C-BD91-CD63D291CD2D}"/>
                </c:ext>
              </c:extLst>
            </c:dLbl>
            <c:dLbl>
              <c:idx val="1"/>
              <c:layout>
                <c:manualLayout>
                  <c:x val="-5.5555555555556061E-3"/>
                  <c:y val="-9.328521434820732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E65-481C-BD91-CD63D291CD2D}"/>
                </c:ext>
              </c:extLst>
            </c:dLbl>
            <c:dLbl>
              <c:idx val="2"/>
              <c:layout>
                <c:manualLayout>
                  <c:x val="-7.2171417386871876E-3"/>
                  <c:y val="-2.459136168336426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E65-481C-BD91-CD63D291CD2D}"/>
                </c:ext>
              </c:extLst>
            </c:dLbl>
            <c:dLbl>
              <c:idx val="3"/>
              <c:layout>
                <c:manualLayout>
                  <c:x val="4.984828328269071E-3"/>
                  <c:y val="-4.633422593947120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E65-481C-BD91-CD63D291CD2D}"/>
                </c:ext>
              </c:extLst>
            </c:dLbl>
            <c:dLbl>
              <c:idx val="4"/>
              <c:layout>
                <c:manualLayout>
                  <c:x val="0"/>
                  <c:y val="-4.478957360891416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E65-481C-BD91-CD63D291CD2D}"/>
                </c:ext>
              </c:extLst>
            </c:dLbl>
            <c:dLbl>
              <c:idx val="5"/>
              <c:layout>
                <c:manualLayout>
                  <c:x val="-2.7777777777777779E-3"/>
                  <c:y val="-9.328521434820689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E65-481C-BD91-CD63D291CD2D}"/>
                </c:ext>
              </c:extLst>
            </c:dLbl>
            <c:dLbl>
              <c:idx val="6"/>
              <c:layout>
                <c:manualLayout>
                  <c:x val="0"/>
                  <c:y val="9.189997083697871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E65-481C-BD91-CD63D291CD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Foglio1!$A$57:$A$63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Foglio1!$B$57:$B$63</c:f>
              <c:numCache>
                <c:formatCode>#,##0</c:formatCode>
                <c:ptCount val="7"/>
                <c:pt idx="0">
                  <c:v>975216</c:v>
                </c:pt>
                <c:pt idx="1">
                  <c:v>3491619</c:v>
                </c:pt>
                <c:pt idx="2">
                  <c:v>4308103</c:v>
                </c:pt>
                <c:pt idx="3">
                  <c:v>4592444</c:v>
                </c:pt>
                <c:pt idx="4">
                  <c:v>5216169</c:v>
                </c:pt>
                <c:pt idx="5">
                  <c:v>6917670</c:v>
                </c:pt>
                <c:pt idx="6">
                  <c:v>4677221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E65-481C-BD91-CD63D291CD2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505719744"/>
        <c:axId val="505707608"/>
      </c:barChart>
      <c:catAx>
        <c:axId val="505719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505707608"/>
        <c:crosses val="autoZero"/>
        <c:auto val="1"/>
        <c:lblAlgn val="ctr"/>
        <c:lblOffset val="100"/>
        <c:noMultiLvlLbl val="0"/>
      </c:catAx>
      <c:valAx>
        <c:axId val="505707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505719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6426071741033"/>
          <c:y val="7.407407407407407E-2"/>
          <c:w val="0.84589129483814518"/>
          <c:h val="0.8416746864975212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6666666666666642E-2"/>
                  <c:y val="-3.247666958296879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BF1-476A-9A6E-1834DDA61DCA}"/>
                </c:ext>
              </c:extLst>
            </c:dLbl>
            <c:dLbl>
              <c:idx val="1"/>
              <c:layout>
                <c:manualLayout>
                  <c:x val="0"/>
                  <c:y val="-1.85877806940799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BF1-476A-9A6E-1834DDA61DCA}"/>
                </c:ext>
              </c:extLst>
            </c:dLbl>
            <c:dLbl>
              <c:idx val="2"/>
              <c:layout>
                <c:manualLayout>
                  <c:x val="5.5555555555555558E-3"/>
                  <c:y val="-3.710629921259842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BF1-476A-9A6E-1834DDA61DCA}"/>
                </c:ext>
              </c:extLst>
            </c:dLbl>
            <c:dLbl>
              <c:idx val="3"/>
              <c:layout>
                <c:manualLayout>
                  <c:x val="1.1111111111111112E-2"/>
                  <c:y val="-3.24766695829688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BF1-476A-9A6E-1834DDA61DCA}"/>
                </c:ext>
              </c:extLst>
            </c:dLbl>
            <c:dLbl>
              <c:idx val="4"/>
              <c:layout>
                <c:manualLayout>
                  <c:x val="-8.3333333333333332E-3"/>
                  <c:y val="-2.78470399533391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BF1-476A-9A6E-1834DDA61DCA}"/>
                </c:ext>
              </c:extLst>
            </c:dLbl>
            <c:dLbl>
              <c:idx val="5"/>
              <c:layout>
                <c:manualLayout>
                  <c:x val="-1.1111111111111112E-2"/>
                  <c:y val="-4.69889180519101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BF1-476A-9A6E-1834DDA61DCA}"/>
                </c:ext>
              </c:extLst>
            </c:dLbl>
            <c:dLbl>
              <c:idx val="6"/>
              <c:layout>
                <c:manualLayout>
                  <c:x val="-8.3333333333333332E-3"/>
                  <c:y val="-9.328521434820642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BF1-476A-9A6E-1834DDA61D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Foglio1!$A$69:$A$75</c:f>
              <c:numCache>
                <c:formatCode>General</c:formatCode>
                <c:ptCount val="7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</c:numCache>
            </c:numRef>
          </c:cat>
          <c:val>
            <c:numRef>
              <c:f>Foglio1!$B$69:$B$75</c:f>
              <c:numCache>
                <c:formatCode>#,##0</c:formatCode>
                <c:ptCount val="7"/>
                <c:pt idx="0">
                  <c:v>162536</c:v>
                </c:pt>
                <c:pt idx="1">
                  <c:v>290968</c:v>
                </c:pt>
                <c:pt idx="2">
                  <c:v>359009</c:v>
                </c:pt>
                <c:pt idx="3">
                  <c:v>382704</c:v>
                </c:pt>
                <c:pt idx="4">
                  <c:v>434681</c:v>
                </c:pt>
                <c:pt idx="5">
                  <c:v>576473</c:v>
                </c:pt>
                <c:pt idx="6">
                  <c:v>719572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BF1-476A-9A6E-1834DDA61D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43939704"/>
        <c:axId val="1643940688"/>
      </c:barChart>
      <c:catAx>
        <c:axId val="1643939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643940688"/>
        <c:crosses val="autoZero"/>
        <c:auto val="1"/>
        <c:lblAlgn val="ctr"/>
        <c:lblOffset val="100"/>
        <c:noMultiLvlLbl val="0"/>
      </c:catAx>
      <c:valAx>
        <c:axId val="1643940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643939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C1649C2-7892-4918-BD64-25DBA49ED584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D564BEB-3296-44DF-81B2-4182ADF8597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3795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9DB9FA-205B-48CA-B39D-E4505CE82569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4064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4800" b="1"/>
            </a:lvl1pPr>
          </a:lstStyle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1331640" y="5877272"/>
            <a:ext cx="6480720" cy="844203"/>
          </a:xfrm>
        </p:spPr>
        <p:txBody>
          <a:bodyPr/>
          <a:lstStyle>
            <a:lvl1pPr>
              <a:defRPr sz="1400"/>
            </a:lvl1pPr>
          </a:lstStyle>
          <a:p>
            <a:r>
              <a:rPr lang="it-IT" sz="1800" dirty="0"/>
              <a:t>Ministero della Giustizia</a:t>
            </a:r>
          </a:p>
          <a:p>
            <a:r>
              <a:rPr lang="it-IT" dirty="0"/>
              <a:t>Dipartimento dell’Organizzazione Giudiziaria, del Personale e dei Servizi</a:t>
            </a:r>
          </a:p>
          <a:p>
            <a:r>
              <a:rPr lang="it-IT" dirty="0"/>
              <a:t>Direzione Generale per i Sistemi Informativi Automatizzati</a:t>
            </a:r>
          </a:p>
        </p:txBody>
      </p:sp>
      <p:sp>
        <p:nvSpPr>
          <p:cNvPr id="7" name="Rettangolo 6"/>
          <p:cNvSpPr/>
          <p:nvPr userDrawn="1"/>
        </p:nvSpPr>
        <p:spPr>
          <a:xfrm rot="5400000">
            <a:off x="3887924" y="-3555268"/>
            <a:ext cx="1368152" cy="9144000"/>
          </a:xfrm>
          <a:prstGeom prst="rect">
            <a:avLst/>
          </a:prstGeom>
          <a:gradFill>
            <a:gsLst>
              <a:gs pos="0">
                <a:srgbClr val="8488C4"/>
              </a:gs>
              <a:gs pos="52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ln>
                <a:noFill/>
              </a:ln>
            </a:endParaRPr>
          </a:p>
        </p:txBody>
      </p:sp>
      <p:pic>
        <p:nvPicPr>
          <p:cNvPr id="8" name="Picture 5" descr="C:\Documents and Settings\Administrator\Documenti\AREA CIVILE\PROCESSO TELEMATICO\Logo PCT grand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32656"/>
            <a:ext cx="2232248" cy="13602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7714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643192" cy="1008112"/>
          </a:xfrm>
        </p:spPr>
        <p:txBody>
          <a:bodyPr>
            <a:noAutofit/>
          </a:bodyPr>
          <a:lstStyle>
            <a:lvl1pPr algn="l">
              <a:defRPr sz="4000" b="1"/>
            </a:lvl1pPr>
          </a:lstStyle>
          <a:p>
            <a:r>
              <a:rPr lang="it-IT" dirty="0"/>
              <a:t>Fare clic per modificare lo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43608" y="1412776"/>
            <a:ext cx="7643192" cy="4713387"/>
          </a:xfrm>
        </p:spPr>
        <p:txBody>
          <a:bodyPr/>
          <a:lstStyle/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8" name="Rettangolo 7"/>
          <p:cNvSpPr/>
          <p:nvPr userDrawn="1"/>
        </p:nvSpPr>
        <p:spPr>
          <a:xfrm>
            <a:off x="0" y="0"/>
            <a:ext cx="864096" cy="6858000"/>
          </a:xfrm>
          <a:prstGeom prst="rect">
            <a:avLst/>
          </a:prstGeom>
          <a:gradFill>
            <a:gsLst>
              <a:gs pos="0">
                <a:srgbClr val="8488C4"/>
              </a:gs>
              <a:gs pos="41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lin ang="5400000" scaled="0"/>
          </a:gradFill>
          <a:ln>
            <a:noFill/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ln>
                <a:noFill/>
              </a:ln>
            </a:endParaRPr>
          </a:p>
        </p:txBody>
      </p:sp>
      <p:pic>
        <p:nvPicPr>
          <p:cNvPr id="7" name="Picture 5" descr="C:\Documents and Settings\Administrator\Documenti\AREA CIVILE\PROCESSO TELEMATICO\Logo PCT grand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65304"/>
            <a:ext cx="864096" cy="526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9" name="Connettore 1 8"/>
          <p:cNvCxnSpPr/>
          <p:nvPr userDrawn="1"/>
        </p:nvCxnSpPr>
        <p:spPr>
          <a:xfrm>
            <a:off x="0" y="1232184"/>
            <a:ext cx="914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 userDrawn="1"/>
        </p:nvSpPr>
        <p:spPr>
          <a:xfrm>
            <a:off x="839014" y="6262492"/>
            <a:ext cx="4997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Ministero della Giustizia</a:t>
            </a:r>
          </a:p>
          <a:p>
            <a:r>
              <a:rPr lang="it-IT" sz="1600" dirty="0"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Direzione Generale per i Sistemi Informativi Automatizzati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/>
            </a:lvl1pPr>
          </a:lstStyle>
          <a:p>
            <a:fld id="{2456647F-B8F9-4CC7-B425-D840474A4A07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4153813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6503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7019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2278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679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7911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437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7046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6524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>
            <a:extLst>
              <a:ext uri="{FF2B5EF4-FFF2-40B4-BE49-F238E27FC236}">
                <a16:creationId xmlns:a16="http://schemas.microsoft.com/office/drawing/2014/main" id="{4B8F5C0E-D657-4046-B947-85375BBD8D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DDB7ED6A-4E2E-44AF-B28A-5E974E4DFE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89" y="85456"/>
            <a:ext cx="2272090" cy="727069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54B0611B-35E6-4223-B140-525E4E4C08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7" y="0"/>
            <a:ext cx="586823" cy="812524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ED141087-8028-45C3-976D-80CD81894C47}"/>
              </a:ext>
            </a:extLst>
          </p:cNvPr>
          <p:cNvSpPr/>
          <p:nvPr userDrawn="1"/>
        </p:nvSpPr>
        <p:spPr>
          <a:xfrm>
            <a:off x="-1" y="960582"/>
            <a:ext cx="9144001" cy="72000"/>
          </a:xfrm>
          <a:prstGeom prst="rect">
            <a:avLst/>
          </a:prstGeom>
          <a:solidFill>
            <a:srgbClr val="2E75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CD1F5C19-E019-45F9-96D2-90312D9F48DD}"/>
              </a:ext>
            </a:extLst>
          </p:cNvPr>
          <p:cNvSpPr/>
          <p:nvPr userDrawn="1"/>
        </p:nvSpPr>
        <p:spPr>
          <a:xfrm>
            <a:off x="-1431" y="369318"/>
            <a:ext cx="202322" cy="157156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sp>
        <p:nvSpPr>
          <p:cNvPr id="2" name="Rettangolo 1"/>
          <p:cNvSpPr/>
          <p:nvPr userDrawn="1"/>
        </p:nvSpPr>
        <p:spPr>
          <a:xfrm>
            <a:off x="873369" y="526474"/>
            <a:ext cx="1681310" cy="28605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sz="1350">
              <a:ln>
                <a:solidFill>
                  <a:schemeClr val="bg1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651442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7FE8B3B2-B444-41D3-BC49-1E4C0C8EAB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900"/>
            <a:ext cx="9144000" cy="5905100"/>
          </a:xfrm>
          <a:prstGeom prst="rect">
            <a:avLst/>
          </a:prstGeom>
        </p:spPr>
      </p:pic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2E5AC5E6-94A5-40AB-A5F0-7E284AE74DE2}"/>
              </a:ext>
            </a:extLst>
          </p:cNvPr>
          <p:cNvCxnSpPr>
            <a:cxnSpLocks/>
          </p:cNvCxnSpPr>
          <p:nvPr userDrawn="1"/>
        </p:nvCxnSpPr>
        <p:spPr>
          <a:xfrm>
            <a:off x="310861" y="6468136"/>
            <a:ext cx="5587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tangolo 12">
            <a:extLst>
              <a:ext uri="{FF2B5EF4-FFF2-40B4-BE49-F238E27FC236}">
                <a16:creationId xmlns:a16="http://schemas.microsoft.com/office/drawing/2014/main" id="{541215AF-AEC3-409B-A45A-7C8469EF2573}"/>
              </a:ext>
            </a:extLst>
          </p:cNvPr>
          <p:cNvSpPr/>
          <p:nvPr userDrawn="1"/>
        </p:nvSpPr>
        <p:spPr>
          <a:xfrm>
            <a:off x="-1431" y="369318"/>
            <a:ext cx="202322" cy="157156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932434FC-0534-4235-B548-D7AB85406311}"/>
              </a:ext>
            </a:extLst>
          </p:cNvPr>
          <p:cNvSpPr/>
          <p:nvPr userDrawn="1"/>
        </p:nvSpPr>
        <p:spPr>
          <a:xfrm>
            <a:off x="-1430" y="867719"/>
            <a:ext cx="9144001" cy="72000"/>
          </a:xfrm>
          <a:prstGeom prst="rect">
            <a:avLst/>
          </a:prstGeom>
          <a:solidFill>
            <a:srgbClr val="2E75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57CD01A3-D161-4BD8-9868-160FCCAADF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90" y="6422473"/>
            <a:ext cx="284854" cy="320205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DF750FFD-B376-4D91-A657-DB753400EE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22164" y="6443701"/>
            <a:ext cx="736156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604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ttore 1 6"/>
          <p:cNvCxnSpPr/>
          <p:nvPr userDrawn="1"/>
        </p:nvCxnSpPr>
        <p:spPr>
          <a:xfrm>
            <a:off x="-41720" y="4576559"/>
            <a:ext cx="909203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0" name="Connettore 1 69"/>
          <p:cNvCxnSpPr/>
          <p:nvPr userDrawn="1"/>
        </p:nvCxnSpPr>
        <p:spPr>
          <a:xfrm>
            <a:off x="-1063217" y="2505753"/>
            <a:ext cx="9092033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ttangolo 1"/>
          <p:cNvSpPr/>
          <p:nvPr userDrawn="1"/>
        </p:nvSpPr>
        <p:spPr>
          <a:xfrm>
            <a:off x="855785" y="525002"/>
            <a:ext cx="1698894" cy="28605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DB7ED6A-4E2E-44AF-B28A-5E974E4DF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89" y="82793"/>
            <a:ext cx="2272090" cy="58976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54B0611B-35E6-4223-B140-525E4E4C08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177" y="0"/>
            <a:ext cx="586823" cy="737876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ED141087-8028-45C3-976D-80CD81894C47}"/>
              </a:ext>
            </a:extLst>
          </p:cNvPr>
          <p:cNvSpPr/>
          <p:nvPr userDrawn="1"/>
        </p:nvSpPr>
        <p:spPr>
          <a:xfrm>
            <a:off x="-1" y="690346"/>
            <a:ext cx="9144001" cy="72000"/>
          </a:xfrm>
          <a:prstGeom prst="rect">
            <a:avLst/>
          </a:prstGeom>
          <a:solidFill>
            <a:srgbClr val="2E75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CD1F5C19-E019-45F9-96D2-90312D9F48DD}"/>
              </a:ext>
            </a:extLst>
          </p:cNvPr>
          <p:cNvSpPr/>
          <p:nvPr userDrawn="1"/>
        </p:nvSpPr>
        <p:spPr>
          <a:xfrm>
            <a:off x="-1431" y="229353"/>
            <a:ext cx="202322" cy="157156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50">
              <a:solidFill>
                <a:srgbClr val="BEBEBD"/>
              </a:solidFill>
            </a:endParaRP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-272617" y="1894615"/>
            <a:ext cx="9144000" cy="4197179"/>
            <a:chOff x="0" y="1207336"/>
            <a:chExt cx="12192000" cy="4467863"/>
          </a:xfrm>
        </p:grpSpPr>
        <p:sp>
          <p:nvSpPr>
            <p:cNvPr id="9" name="Diagramma di flusso: Ritardo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578888" y="3443152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 cap="flat" cmpd="sng" algn="ctr">
              <a:gradFill>
                <a:gsLst>
                  <a:gs pos="0">
                    <a:srgbClr val="FFFF00"/>
                  </a:gs>
                  <a:gs pos="100000">
                    <a:srgbClr val="FFFF00"/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0" name="Diagramma di flusso: Ritardo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504945" y="139496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 cap="flat" cmpd="sng" algn="ctr">
              <a:solidFill>
                <a:srgbClr val="F9970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FF0000"/>
                </a:gs>
                <a:gs pos="100000">
                  <a:schemeClr val="accent2"/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2" name="Rettangolo 11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>
              <a:gsLst>
                <a:gs pos="0">
                  <a:srgbClr val="C00000"/>
                </a:gs>
                <a:gs pos="100000">
                  <a:srgbClr val="FF0125"/>
                </a:gs>
              </a:gsLst>
              <a:lin ang="0" scaled="1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3" name="Rettangolo 12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50000">
                  <a:schemeClr val="accent4">
                    <a:lumMod val="60000"/>
                    <a:lumOff val="40000"/>
                  </a:schemeClr>
                </a:gs>
                <a:gs pos="0">
                  <a:srgbClr val="FFFF00"/>
                </a:gs>
                <a:gs pos="100000">
                  <a:schemeClr val="accent4"/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7" name="Rettangolo 1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5200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18" name="Rettangolo 17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19" name="Titolo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 txBox="1">
            <a:spLocks/>
          </p:cNvSpPr>
          <p:nvPr userDrawn="1"/>
        </p:nvSpPr>
        <p:spPr>
          <a:xfrm>
            <a:off x="12094" y="2438148"/>
            <a:ext cx="2186145" cy="117303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950" b="0" i="0" u="none" strike="noStrike" kern="1200" cap="none" spc="0" normalizeH="0" baseline="0" noProof="0" dirty="0">
                <a:ln>
                  <a:noFill/>
                </a:ln>
                <a:solidFill>
                  <a:srgbClr val="0C6D82"/>
                </a:solidFill>
                <a:effectLst/>
                <a:uLnTx/>
                <a:uFillTx/>
                <a:latin typeface="Franklin Gothic Demi"/>
                <a:ea typeface="+mj-ea"/>
                <a:cs typeface="+mj-cs"/>
              </a:rPr>
              <a:t>Evoluzione PCT in Cassazione</a:t>
            </a:r>
          </a:p>
        </p:txBody>
      </p:sp>
      <p:sp>
        <p:nvSpPr>
          <p:cNvPr id="20" name="Segnaposto testo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 txBox="1">
            <a:spLocks/>
          </p:cNvSpPr>
          <p:nvPr userDrawn="1"/>
        </p:nvSpPr>
        <p:spPr>
          <a:xfrm>
            <a:off x="573416" y="3381717"/>
            <a:ext cx="1294597" cy="2915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i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5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2018-2021</a:t>
            </a:r>
          </a:p>
        </p:txBody>
      </p:sp>
      <p:sp>
        <p:nvSpPr>
          <p:cNvPr id="23" name="Segnaposto testo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 txBox="1">
            <a:spLocks/>
          </p:cNvSpPr>
          <p:nvPr userDrawn="1"/>
        </p:nvSpPr>
        <p:spPr>
          <a:xfrm>
            <a:off x="326374" y="1502637"/>
            <a:ext cx="783000" cy="1044000"/>
          </a:xfrm>
          <a:prstGeom prst="ellipse">
            <a:avLst/>
          </a:prstGeom>
          <a:solidFill>
            <a:srgbClr val="FF9999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50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2018</a:t>
            </a:r>
          </a:p>
        </p:txBody>
      </p:sp>
      <p:sp>
        <p:nvSpPr>
          <p:cNvPr id="24" name="Segnaposto testo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 txBox="1">
            <a:spLocks/>
          </p:cNvSpPr>
          <p:nvPr userDrawn="1"/>
        </p:nvSpPr>
        <p:spPr>
          <a:xfrm>
            <a:off x="1418633" y="1642927"/>
            <a:ext cx="721058" cy="829105"/>
          </a:xfrm>
          <a:prstGeom prst="ellipse">
            <a:avLst/>
          </a:prstGeom>
          <a:solidFill>
            <a:srgbClr val="FFFFFF"/>
          </a:solidFill>
          <a:ln w="72390">
            <a:solidFill>
              <a:srgbClr val="FF252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Giugno</a:t>
            </a:r>
          </a:p>
        </p:txBody>
      </p:sp>
      <p:sp>
        <p:nvSpPr>
          <p:cNvPr id="25" name="Segnaposto testo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 txBox="1">
            <a:spLocks/>
          </p:cNvSpPr>
          <p:nvPr userDrawn="1"/>
        </p:nvSpPr>
        <p:spPr>
          <a:xfrm>
            <a:off x="2725820" y="908586"/>
            <a:ext cx="1635974" cy="57326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BAC82F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105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105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</p:txBody>
      </p:sp>
      <p:sp>
        <p:nvSpPr>
          <p:cNvPr id="26" name="Segnaposto testo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 txBox="1">
            <a:spLocks/>
          </p:cNvSpPr>
          <p:nvPr userDrawn="1"/>
        </p:nvSpPr>
        <p:spPr>
          <a:xfrm>
            <a:off x="3058826" y="1159450"/>
            <a:ext cx="1294597" cy="17604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750" b="0" i="1" u="none" strike="noStrike" kern="1200" cap="none" spc="0" normalizeH="0" baseline="0" noProof="0" dirty="0">
              <a:ln>
                <a:noFill/>
              </a:ln>
              <a:solidFill>
                <a:srgbClr val="454D55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36" name="Segnaposto testo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 txBox="1">
            <a:spLocks/>
          </p:cNvSpPr>
          <p:nvPr userDrawn="1"/>
        </p:nvSpPr>
        <p:spPr>
          <a:xfrm>
            <a:off x="6765004" y="1420870"/>
            <a:ext cx="783000" cy="1044000"/>
          </a:xfrm>
          <a:prstGeom prst="ellipse">
            <a:avLst/>
          </a:prstGeom>
          <a:solidFill>
            <a:schemeClr val="accent2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2019</a:t>
            </a:r>
          </a:p>
        </p:txBody>
      </p:sp>
      <p:sp>
        <p:nvSpPr>
          <p:cNvPr id="49" name="Segnaposto testo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 txBox="1">
            <a:spLocks/>
          </p:cNvSpPr>
          <p:nvPr userDrawn="1"/>
        </p:nvSpPr>
        <p:spPr>
          <a:xfrm>
            <a:off x="4081057" y="3532559"/>
            <a:ext cx="783000" cy="1044000"/>
          </a:xfrm>
          <a:prstGeom prst="ellipse">
            <a:avLst/>
          </a:prstGeom>
          <a:solidFill>
            <a:srgbClr val="FFFF00"/>
          </a:solidFill>
          <a:ln w="72390">
            <a:solidFill>
              <a:srgbClr val="FFFFF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5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2020</a:t>
            </a:r>
          </a:p>
        </p:txBody>
      </p:sp>
      <p:sp>
        <p:nvSpPr>
          <p:cNvPr id="50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1431344" y="4319816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rgbClr val="FFFF00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Ottobre</a:t>
            </a:r>
          </a:p>
        </p:txBody>
      </p:sp>
      <p:sp>
        <p:nvSpPr>
          <p:cNvPr id="62" name="Segnaposto testo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 txBox="1">
            <a:spLocks/>
          </p:cNvSpPr>
          <p:nvPr userDrawn="1"/>
        </p:nvSpPr>
        <p:spPr>
          <a:xfrm>
            <a:off x="8088383" y="5363057"/>
            <a:ext cx="783000" cy="1044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50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2022</a:t>
            </a:r>
          </a:p>
        </p:txBody>
      </p:sp>
      <p:sp>
        <p:nvSpPr>
          <p:cNvPr id="64" name="Segnaposto data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 txBox="1">
            <a:spLocks/>
          </p:cNvSpPr>
          <p:nvPr userDrawn="1"/>
        </p:nvSpPr>
        <p:spPr>
          <a:xfrm>
            <a:off x="6735524" y="939150"/>
            <a:ext cx="20574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 rtl="0">
              <a:defRPr lang="it-IT"/>
            </a:defPPr>
            <a:lvl1pPr marL="0" algn="r" defTabSz="914400" rtl="0" eaLnBrk="1" latinLnBrk="0" hangingPunct="1">
              <a:defRPr sz="90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FEC8EFD-F46E-496D-8E70-77423E5860FA}" type="datetime1">
              <a:rPr lang="it-IT" sz="675" smtClean="0">
                <a:latin typeface="Segoe UI"/>
              </a:rPr>
              <a:pPr/>
              <a:t>15/10/2020</a:t>
            </a:fld>
            <a:endParaRPr lang="it-IT" sz="675">
              <a:latin typeface="Segoe UI"/>
            </a:endParaRPr>
          </a:p>
        </p:txBody>
      </p:sp>
      <p:grpSp>
        <p:nvGrpSpPr>
          <p:cNvPr id="66" name="Gruppo 65">
            <a:extLst>
              <a:ext uri="{FF2B5EF4-FFF2-40B4-BE49-F238E27FC236}">
                <a16:creationId xmlns:a16="http://schemas.microsoft.com/office/drawing/2014/main" id="{5D5BD95A-E8B0-40D7-B18F-4B40B72AD44F}"/>
              </a:ext>
            </a:extLst>
          </p:cNvPr>
          <p:cNvGrpSpPr/>
          <p:nvPr userDrawn="1"/>
        </p:nvGrpSpPr>
        <p:grpSpPr>
          <a:xfrm>
            <a:off x="286068" y="6002359"/>
            <a:ext cx="1001192" cy="610733"/>
            <a:chOff x="296218" y="6422472"/>
            <a:chExt cx="1289706" cy="484565"/>
          </a:xfrm>
        </p:grpSpPr>
        <p:cxnSp>
          <p:nvCxnSpPr>
            <p:cNvPr id="67" name="Connettore diritto 6">
              <a:extLst>
                <a:ext uri="{FF2B5EF4-FFF2-40B4-BE49-F238E27FC236}">
                  <a16:creationId xmlns:a16="http://schemas.microsoft.com/office/drawing/2014/main" id="{EDC9B05A-EEAE-4A2E-94BE-22D64644D7AC}"/>
                </a:ext>
              </a:extLst>
            </p:cNvPr>
            <p:cNvCxnSpPr>
              <a:cxnSpLocks/>
            </p:cNvCxnSpPr>
            <p:nvPr/>
          </p:nvCxnSpPr>
          <p:spPr>
            <a:xfrm>
              <a:off x="414481" y="6468136"/>
              <a:ext cx="74501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8" name="Immagine 67">
              <a:extLst>
                <a:ext uri="{FF2B5EF4-FFF2-40B4-BE49-F238E27FC236}">
                  <a16:creationId xmlns:a16="http://schemas.microsoft.com/office/drawing/2014/main" id="{19C26688-92ED-4F98-9F92-16BE0A0BB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6119" y="6422472"/>
              <a:ext cx="379805" cy="320205"/>
            </a:xfrm>
            <a:prstGeom prst="rect">
              <a:avLst/>
            </a:prstGeom>
          </p:spPr>
        </p:pic>
        <p:pic>
          <p:nvPicPr>
            <p:cNvPr id="69" name="Immagine 68">
              <a:extLst>
                <a:ext uri="{FF2B5EF4-FFF2-40B4-BE49-F238E27FC236}">
                  <a16:creationId xmlns:a16="http://schemas.microsoft.com/office/drawing/2014/main" id="{BAC82E22-4803-41AE-8801-AE8BC098C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6218" y="6443701"/>
              <a:ext cx="981541" cy="463336"/>
            </a:xfrm>
            <a:prstGeom prst="rect">
              <a:avLst/>
            </a:prstGeom>
          </p:spPr>
        </p:pic>
      </p:grpSp>
      <p:sp>
        <p:nvSpPr>
          <p:cNvPr id="3" name="Rettangolo 2"/>
          <p:cNvSpPr/>
          <p:nvPr userDrawn="1"/>
        </p:nvSpPr>
        <p:spPr>
          <a:xfrm>
            <a:off x="869781" y="515672"/>
            <a:ext cx="1635489" cy="1430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sz="1350"/>
          </a:p>
        </p:txBody>
      </p:sp>
      <p:sp>
        <p:nvSpPr>
          <p:cNvPr id="72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5440894" y="1515889"/>
            <a:ext cx="838950" cy="850044"/>
          </a:xfrm>
          <a:prstGeom prst="ellipse">
            <a:avLst/>
          </a:prstGeom>
          <a:solidFill>
            <a:srgbClr val="FFFFFF"/>
          </a:solidFill>
          <a:ln w="72390">
            <a:solidFill>
              <a:srgbClr val="F2A16A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Dicembre</a:t>
            </a:r>
          </a:p>
        </p:txBody>
      </p:sp>
      <p:sp>
        <p:nvSpPr>
          <p:cNvPr id="65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8033575" y="2454310"/>
            <a:ext cx="819126" cy="850044"/>
          </a:xfrm>
          <a:prstGeom prst="ellipse">
            <a:avLst/>
          </a:prstGeom>
          <a:solidFill>
            <a:srgbClr val="FFFFFF"/>
          </a:solidFill>
          <a:ln w="72390">
            <a:solidFill>
              <a:srgbClr val="FFC000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Maggio</a:t>
            </a:r>
          </a:p>
        </p:txBody>
      </p:sp>
      <p:sp>
        <p:nvSpPr>
          <p:cNvPr id="74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7034633" y="3638698"/>
            <a:ext cx="760774" cy="850044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Giugno</a:t>
            </a:r>
          </a:p>
        </p:txBody>
      </p:sp>
      <p:sp>
        <p:nvSpPr>
          <p:cNvPr id="75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2771571" y="3559514"/>
            <a:ext cx="871627" cy="850044"/>
          </a:xfrm>
          <a:prstGeom prst="ellipse">
            <a:avLst/>
          </a:prstGeom>
          <a:solidFill>
            <a:srgbClr val="FFFFFF"/>
          </a:solidFill>
          <a:ln w="72390">
            <a:solidFill>
              <a:srgbClr val="FFFF00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Maggio</a:t>
            </a:r>
          </a:p>
        </p:txBody>
      </p:sp>
      <p:sp>
        <p:nvSpPr>
          <p:cNvPr id="76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2474356" y="5467862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Dicembre</a:t>
            </a:r>
          </a:p>
        </p:txBody>
      </p:sp>
      <p:sp>
        <p:nvSpPr>
          <p:cNvPr id="77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6259736" y="5456265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Aprile</a:t>
            </a:r>
          </a:p>
        </p:txBody>
      </p:sp>
      <p:sp>
        <p:nvSpPr>
          <p:cNvPr id="27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3403771" y="1584155"/>
            <a:ext cx="746365" cy="886865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Ottobre</a:t>
            </a:r>
          </a:p>
        </p:txBody>
      </p:sp>
      <p:sp>
        <p:nvSpPr>
          <p:cNvPr id="46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7795839" y="1476913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F39D21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PST</a:t>
            </a:r>
          </a:p>
        </p:txBody>
      </p:sp>
      <p:sp>
        <p:nvSpPr>
          <p:cNvPr id="48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7675968" y="1818033"/>
            <a:ext cx="1574074" cy="3160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Consultazione del fascicolo informatico dei ricorsi di Cassazione</a:t>
            </a:r>
          </a:p>
        </p:txBody>
      </p:sp>
      <p:sp>
        <p:nvSpPr>
          <p:cNvPr id="51" name="Segnaposto testo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 txBox="1">
            <a:spLocks/>
          </p:cNvSpPr>
          <p:nvPr userDrawn="1"/>
        </p:nvSpPr>
        <p:spPr>
          <a:xfrm>
            <a:off x="5028090" y="889217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C90B24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DEPOSITO TELEMATICO</a:t>
            </a:r>
          </a:p>
        </p:txBody>
      </p:sp>
      <p:sp>
        <p:nvSpPr>
          <p:cNvPr id="52" name="Segnaposto testo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 txBox="1">
            <a:spLocks/>
          </p:cNvSpPr>
          <p:nvPr userDrawn="1"/>
        </p:nvSpPr>
        <p:spPr>
          <a:xfrm>
            <a:off x="4765763" y="1186380"/>
            <a:ext cx="2203196" cy="38388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Rilascio revisione XSD per il deposito degli atti introduttivi e atti successivi.</a:t>
            </a:r>
          </a:p>
        </p:txBody>
      </p:sp>
      <p:sp>
        <p:nvSpPr>
          <p:cNvPr id="53" name="Segnaposto testo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 txBox="1">
            <a:spLocks/>
          </p:cNvSpPr>
          <p:nvPr userDrawn="1"/>
        </p:nvSpPr>
        <p:spPr>
          <a:xfrm>
            <a:off x="3078578" y="864206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C90B24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SCHEMI XSD</a:t>
            </a:r>
          </a:p>
        </p:txBody>
      </p:sp>
      <p:sp>
        <p:nvSpPr>
          <p:cNvPr id="56" name="Segnaposto testo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 txBox="1">
            <a:spLocks/>
          </p:cNvSpPr>
          <p:nvPr userDrawn="1"/>
        </p:nvSpPr>
        <p:spPr>
          <a:xfrm>
            <a:off x="2725819" y="1171086"/>
            <a:ext cx="2105744" cy="4005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Pubblicazione Schemi XSD per il deposito telematico dei ricorsi in Cassazione</a:t>
            </a:r>
          </a:p>
        </p:txBody>
      </p:sp>
      <p:sp>
        <p:nvSpPr>
          <p:cNvPr id="57" name="Segnaposto testo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 txBox="1">
            <a:spLocks/>
          </p:cNvSpPr>
          <p:nvPr userDrawn="1"/>
        </p:nvSpPr>
        <p:spPr>
          <a:xfrm>
            <a:off x="1260486" y="889217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C90B24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LABORATORIO PCT</a:t>
            </a:r>
          </a:p>
        </p:txBody>
      </p:sp>
      <p:sp>
        <p:nvSpPr>
          <p:cNvPr id="58" name="Segnaposto testo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 txBox="1">
            <a:spLocks/>
          </p:cNvSpPr>
          <p:nvPr userDrawn="1"/>
        </p:nvSpPr>
        <p:spPr>
          <a:xfrm>
            <a:off x="992419" y="1168794"/>
            <a:ext cx="1689099" cy="3907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Termine percorso di analisi congiunta DGSIA – Cassazione – CNF - Avvocatura</a:t>
            </a:r>
          </a:p>
        </p:txBody>
      </p:sp>
      <p:sp>
        <p:nvSpPr>
          <p:cNvPr id="59" name="Segnaposto testo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 txBox="1">
            <a:spLocks/>
          </p:cNvSpPr>
          <p:nvPr userDrawn="1"/>
        </p:nvSpPr>
        <p:spPr>
          <a:xfrm>
            <a:off x="5498200" y="3629537"/>
            <a:ext cx="886196" cy="850044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Settembre</a:t>
            </a:r>
          </a:p>
        </p:txBody>
      </p:sp>
      <p:sp>
        <p:nvSpPr>
          <p:cNvPr id="63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6644186" y="2994652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F39D21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SCHEMI XSD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825" b="0" i="0" u="none" strike="noStrike" kern="1200" cap="none" spc="0" normalizeH="0" baseline="0" noProof="0" dirty="0">
              <a:ln>
                <a:noFill/>
              </a:ln>
              <a:solidFill>
                <a:srgbClr val="F39D21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</p:txBody>
      </p:sp>
      <p:sp>
        <p:nvSpPr>
          <p:cNvPr id="71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6783071" y="3285814"/>
            <a:ext cx="1107436" cy="3160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Pubblicazione nuovi schemi XSD</a:t>
            </a:r>
          </a:p>
        </p:txBody>
      </p:sp>
      <p:sp>
        <p:nvSpPr>
          <p:cNvPr id="73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5302193" y="2964304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F39D21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SPERIMENTAZIONE</a:t>
            </a:r>
          </a:p>
        </p:txBody>
      </p:sp>
      <p:sp>
        <p:nvSpPr>
          <p:cNvPr id="78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5158920" y="3256318"/>
            <a:ext cx="1574074" cy="3160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Inizio sperimentazione deposito telematico dei ricorsi in Cassazione</a:t>
            </a:r>
          </a:p>
        </p:txBody>
      </p:sp>
      <p:sp>
        <p:nvSpPr>
          <p:cNvPr id="79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171540" y="4581490"/>
            <a:ext cx="1294597" cy="4637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Inizio fase ufficiale sperimentazione deposito atti di parte</a:t>
            </a:r>
          </a:p>
        </p:txBody>
      </p:sp>
      <p:sp>
        <p:nvSpPr>
          <p:cNvPr id="80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2331731" y="3180569"/>
            <a:ext cx="2115597" cy="4655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1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Verifica Desk del Consigliere, nuovo registro di cancelleria e pagamenti telematici</a:t>
            </a:r>
          </a:p>
        </p:txBody>
      </p:sp>
      <p:sp>
        <p:nvSpPr>
          <p:cNvPr id="81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4274445" y="5456918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Gennaio</a:t>
            </a:r>
          </a:p>
        </p:txBody>
      </p:sp>
      <p:sp>
        <p:nvSpPr>
          <p:cNvPr id="84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6062359" y="4682494"/>
            <a:ext cx="1294597" cy="2841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AVVIO A VALORE LEGALE FASE 2</a:t>
            </a:r>
          </a:p>
        </p:txBody>
      </p:sp>
      <p:sp>
        <p:nvSpPr>
          <p:cNvPr id="85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5263470" y="4748331"/>
            <a:ext cx="837915" cy="1696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EVOLUTIVE</a:t>
            </a:r>
          </a:p>
        </p:txBody>
      </p:sp>
      <p:sp>
        <p:nvSpPr>
          <p:cNvPr id="88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2337351" y="4951082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FASE ATTUATIVA DL 179/2012</a:t>
            </a:r>
          </a:p>
        </p:txBody>
      </p:sp>
      <p:sp>
        <p:nvSpPr>
          <p:cNvPr id="89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2268126" y="5105539"/>
            <a:ext cx="1337388" cy="3212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0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Emissione decreto avvio a valore legale</a:t>
            </a:r>
          </a:p>
        </p:txBody>
      </p:sp>
      <p:sp>
        <p:nvSpPr>
          <p:cNvPr id="90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3968874" y="4759282"/>
            <a:ext cx="1294597" cy="2834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AVVIO A VALORE LEGALE FASE 1</a:t>
            </a:r>
            <a:endParaRPr kumimoji="0" lang="it-IT" sz="825" b="0" i="0" u="none" strike="noStrike" kern="1200" cap="none" spc="0" normalizeH="0" baseline="0" noProof="0" dirty="0">
              <a:ln>
                <a:noFill/>
              </a:ln>
              <a:solidFill>
                <a:srgbClr val="F39D21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</p:txBody>
      </p:sp>
      <p:sp>
        <p:nvSpPr>
          <p:cNvPr id="91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4117009" y="5105539"/>
            <a:ext cx="926335" cy="3160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Deposito facoltativo Atti introduttivi</a:t>
            </a:r>
            <a:endParaRPr kumimoji="0" lang="it-IT" sz="750" b="0" i="0" u="none" strike="noStrike" kern="1200" cap="none" spc="0" normalizeH="0" baseline="0" noProof="0" dirty="0">
              <a:ln>
                <a:noFill/>
              </a:ln>
              <a:solidFill>
                <a:srgbClr val="F39D21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750" b="0" i="1" u="none" strike="noStrike" kern="1200" cap="none" spc="0" normalizeH="0" baseline="0" noProof="0" dirty="0">
              <a:ln>
                <a:noFill/>
              </a:ln>
              <a:solidFill>
                <a:srgbClr val="454D55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318884"/>
          </a:xfrm>
        </p:spPr>
        <p:txBody>
          <a:bodyPr/>
          <a:lstStyle/>
          <a:p>
            <a:r>
              <a:rPr lang="it-IT" dirty="0"/>
              <a:t>Fare clic per modificare lo stile del titolo</a:t>
            </a:r>
          </a:p>
        </p:txBody>
      </p:sp>
      <p:sp>
        <p:nvSpPr>
          <p:cNvPr id="92" name="Segnaposto testo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 txBox="1">
            <a:spLocks/>
          </p:cNvSpPr>
          <p:nvPr userDrawn="1"/>
        </p:nvSpPr>
        <p:spPr>
          <a:xfrm>
            <a:off x="3360308" y="5374384"/>
            <a:ext cx="783000" cy="1044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1650" b="0" i="0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2021</a:t>
            </a:r>
          </a:p>
        </p:txBody>
      </p:sp>
      <p:sp>
        <p:nvSpPr>
          <p:cNvPr id="94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190633" y="4281194"/>
            <a:ext cx="1294597" cy="20427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F39D21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SPERIMENTAZIONE</a:t>
            </a:r>
          </a:p>
        </p:txBody>
      </p:sp>
      <p:sp>
        <p:nvSpPr>
          <p:cNvPr id="95" name="Segnaposto testo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 txBox="1">
            <a:spLocks/>
          </p:cNvSpPr>
          <p:nvPr userDrawn="1"/>
        </p:nvSpPr>
        <p:spPr>
          <a:xfrm>
            <a:off x="2598715" y="2888615"/>
            <a:ext cx="1294597" cy="34969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5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rgbClr val="F39D21"/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DESK e CSC Client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825" b="0" i="0" u="none" strike="noStrike" kern="1200" cap="none" spc="0" normalizeH="0" baseline="0" noProof="0" dirty="0">
              <a:ln>
                <a:noFill/>
              </a:ln>
              <a:solidFill>
                <a:srgbClr val="F39D21"/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</p:txBody>
      </p:sp>
      <p:sp>
        <p:nvSpPr>
          <p:cNvPr id="97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7191399" y="5456264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Maggio</a:t>
            </a:r>
          </a:p>
        </p:txBody>
      </p:sp>
      <p:sp>
        <p:nvSpPr>
          <p:cNvPr id="98" name="Segnaposto testo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 txBox="1">
            <a:spLocks/>
          </p:cNvSpPr>
          <p:nvPr userDrawn="1"/>
        </p:nvSpPr>
        <p:spPr>
          <a:xfrm>
            <a:off x="5276792" y="5456265"/>
            <a:ext cx="768899" cy="878933"/>
          </a:xfrm>
          <a:prstGeom prst="ellipse">
            <a:avLst/>
          </a:prstGeom>
          <a:solidFill>
            <a:srgbClr val="FFFFFF"/>
          </a:solidFill>
          <a:ln w="72390">
            <a:solidFill>
              <a:schemeClr val="bg1">
                <a:lumMod val="6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975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Gennaio</a:t>
            </a:r>
          </a:p>
        </p:txBody>
      </p:sp>
      <p:sp>
        <p:nvSpPr>
          <p:cNvPr id="100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5138707" y="4966674"/>
            <a:ext cx="947597" cy="45490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0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Consultazione ricorsi Sesta e pubblicazione provvedimenti</a:t>
            </a:r>
          </a:p>
        </p:txBody>
      </p:sp>
      <p:sp>
        <p:nvSpPr>
          <p:cNvPr id="101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7291483" y="4720851"/>
            <a:ext cx="964115" cy="3393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825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Franklin Gothic Demi"/>
                <a:ea typeface="+mn-ea"/>
                <a:cs typeface="+mn-cs"/>
              </a:rPr>
              <a:t>EVOLUTIVE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825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Franklin Gothic Demi"/>
              <a:ea typeface="+mn-ea"/>
              <a:cs typeface="+mn-cs"/>
            </a:endParaRPr>
          </a:p>
        </p:txBody>
      </p:sp>
      <p:sp>
        <p:nvSpPr>
          <p:cNvPr id="102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6186001" y="5093260"/>
            <a:ext cx="1002347" cy="3393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0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Deposito obbligatorio Atti Introduttivi</a:t>
            </a:r>
          </a:p>
        </p:txBody>
      </p:sp>
      <p:sp>
        <p:nvSpPr>
          <p:cNvPr id="103" name="Segnaposto testo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 txBox="1">
            <a:spLocks/>
          </p:cNvSpPr>
          <p:nvPr userDrawn="1"/>
        </p:nvSpPr>
        <p:spPr>
          <a:xfrm>
            <a:off x="7231100" y="5097698"/>
            <a:ext cx="964115" cy="3393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750" b="0" i="1" u="none" strike="noStrike" kern="1200" cap="none" spc="0" normalizeH="0" baseline="0" noProof="0" dirty="0">
                <a:ln>
                  <a:noFill/>
                </a:ln>
                <a:solidFill>
                  <a:srgbClr val="454D55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Flusso telematico sesta ed Estensione Desk PG</a:t>
            </a:r>
          </a:p>
        </p:txBody>
      </p:sp>
    </p:spTree>
    <p:extLst>
      <p:ext uri="{BB962C8B-B14F-4D97-AF65-F5344CB8AC3E}">
        <p14:creationId xmlns:p14="http://schemas.microsoft.com/office/powerpoint/2010/main" val="1644480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9A3BD-8AA3-4738-B623-FA6C791616B6}" type="datetimeFigureOut">
              <a:rPr lang="it-IT" smtClean="0"/>
              <a:t>15/10/2020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6647F-B8F9-4CC7-B425-D840474A4A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114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 idx="4294967295"/>
          </p:nvPr>
        </p:nvSpPr>
        <p:spPr>
          <a:xfrm>
            <a:off x="681410" y="1988840"/>
            <a:ext cx="7632700" cy="2376264"/>
          </a:xfrm>
        </p:spPr>
        <p:txBody>
          <a:bodyPr>
            <a:noAutofit/>
          </a:bodyPr>
          <a:lstStyle/>
          <a:p>
            <a:r>
              <a:rPr lang="it-IT" sz="3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it-IT" sz="3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it-IT" sz="3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IL PROTOCOLLO PER PROCESSO CIVILE TELEMATICO  NEGLI UFFICI DI LEGITTIMITA’</a:t>
            </a:r>
            <a:endParaRPr lang="it-IT" sz="5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4294967295"/>
          </p:nvPr>
        </p:nvSpPr>
        <p:spPr>
          <a:xfrm>
            <a:off x="1371600" y="2626842"/>
            <a:ext cx="6400800" cy="1276350"/>
          </a:xfrm>
        </p:spPr>
        <p:txBody>
          <a:bodyPr>
            <a:normAutofit/>
          </a:bodyPr>
          <a:lstStyle/>
          <a:p>
            <a:endParaRPr lang="it-IT" sz="25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it-IT" sz="25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it-IT" sz="25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it-IT" sz="25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it-IT" sz="25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it-IT" sz="25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it-IT" sz="1500" dirty="0">
              <a:solidFill>
                <a:srgbClr val="C00000"/>
              </a:solidFill>
            </a:endParaRPr>
          </a:p>
          <a:p>
            <a:endParaRPr lang="it-IT" sz="3400" dirty="0">
              <a:solidFill>
                <a:schemeClr val="tx1"/>
              </a:solidFill>
            </a:endParaRPr>
          </a:p>
          <a:p>
            <a:endParaRPr lang="it-IT" sz="2200" dirty="0">
              <a:solidFill>
                <a:schemeClr val="tx1"/>
              </a:solidFill>
            </a:endParaRPr>
          </a:p>
        </p:txBody>
      </p:sp>
      <p:sp>
        <p:nvSpPr>
          <p:cNvPr id="14" name="Segnaposto piè di pagina 4"/>
          <p:cNvSpPr>
            <a:spLocks noGrp="1"/>
          </p:cNvSpPr>
          <p:nvPr>
            <p:ph type="ftr" sz="quarter" idx="4294967295"/>
          </p:nvPr>
        </p:nvSpPr>
        <p:spPr>
          <a:xfrm>
            <a:off x="681410" y="5373216"/>
            <a:ext cx="7632700" cy="1276350"/>
          </a:xfrm>
        </p:spPr>
        <p:txBody>
          <a:bodyPr/>
          <a:lstStyle>
            <a:lvl1pPr>
              <a:defRPr sz="1400"/>
            </a:lvl1pPr>
          </a:lstStyle>
          <a:p>
            <a:r>
              <a:rPr lang="it-IT" sz="2400" dirty="0"/>
              <a:t>Ministero della Giustizia</a:t>
            </a:r>
          </a:p>
          <a:p>
            <a:r>
              <a:rPr lang="it-IT" sz="1800" dirty="0"/>
              <a:t>Dipartimento dell’Organizzazione Giudiziaria, del Personale e dei Servizi</a:t>
            </a:r>
          </a:p>
          <a:p>
            <a:r>
              <a:rPr lang="it-IT" sz="1800" dirty="0"/>
              <a:t>Direzione Generale per i Sistemi Informativi Automatizzati</a:t>
            </a:r>
          </a:p>
        </p:txBody>
      </p:sp>
    </p:spTree>
    <p:extLst>
      <p:ext uri="{BB962C8B-B14F-4D97-AF65-F5344CB8AC3E}">
        <p14:creationId xmlns:p14="http://schemas.microsoft.com/office/powerpoint/2010/main" val="181685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D725416-20F5-4F0F-9B35-97FB46F9BF0B}"/>
              </a:ext>
            </a:extLst>
          </p:cNvPr>
          <p:cNvSpPr txBox="1"/>
          <p:nvPr/>
        </p:nvSpPr>
        <p:spPr>
          <a:xfrm>
            <a:off x="2411760" y="188640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</a:rPr>
              <a:t>IL PERCORSO DEL PCT DI LEGITTIMITA’</a:t>
            </a:r>
          </a:p>
        </p:txBody>
      </p:sp>
    </p:spTree>
    <p:extLst>
      <p:ext uri="{BB962C8B-B14F-4D97-AF65-F5344CB8AC3E}">
        <p14:creationId xmlns:p14="http://schemas.microsoft.com/office/powerpoint/2010/main" val="552929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32744"/>
          </a:xfrm>
        </p:spPr>
        <p:txBody>
          <a:bodyPr>
            <a:normAutofit fontScale="90000"/>
          </a:bodyPr>
          <a:lstStyle/>
          <a:p>
            <a:r>
              <a:rPr lang="it-IT" sz="3100" b="0" dirty="0">
                <a:solidFill>
                  <a:srgbClr val="002060"/>
                </a:solidFill>
              </a:rPr>
              <a:t>IL TELEMATICO CIVILE DAL LUGLIO 2014 AL LUGLIO 2020</a:t>
            </a:r>
            <a:r>
              <a:rPr lang="it-IT" sz="2800" b="0" dirty="0">
                <a:solidFill>
                  <a:srgbClr val="002060"/>
                </a:solidFill>
              </a:rPr>
              <a:t>: </a:t>
            </a:r>
            <a:br>
              <a:rPr lang="it-IT" sz="2800" b="0" dirty="0">
                <a:solidFill>
                  <a:srgbClr val="002060"/>
                </a:solidFill>
              </a:rPr>
            </a:br>
            <a:r>
              <a:rPr lang="it-IT" sz="2800" b="0" dirty="0">
                <a:solidFill>
                  <a:srgbClr val="002060"/>
                </a:solidFill>
              </a:rPr>
              <a:t>da </a:t>
            </a:r>
            <a:r>
              <a:rPr lang="it-IT" sz="2800" dirty="0">
                <a:solidFill>
                  <a:srgbClr val="002060"/>
                </a:solidFill>
              </a:rPr>
              <a:t>6 anni il processo telematico è una realtà negli uffici italiani</a:t>
            </a:r>
            <a:endParaRPr lang="it-IT" sz="2800" b="0" dirty="0">
              <a:solidFill>
                <a:srgbClr val="00206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2456647F-B8F9-4CC7-B425-D840474A4A07}" type="slidenum">
              <a:rPr lang="it-IT" smtClean="0"/>
              <a:pPr/>
              <a:t>3</a:t>
            </a:fld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4294967295"/>
          </p:nvPr>
        </p:nvSpPr>
        <p:spPr>
          <a:xfrm>
            <a:off x="107504" y="1340768"/>
            <a:ext cx="8856984" cy="501558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it-IT" sz="2800" b="1" dirty="0"/>
          </a:p>
          <a:p>
            <a:pPr marL="0" indent="0">
              <a:buNone/>
            </a:pPr>
            <a:endParaRPr lang="it-IT" sz="2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it-IT" sz="2800" b="1" dirty="0"/>
              <a:t>50.140.847</a:t>
            </a:r>
            <a:r>
              <a:rPr lang="it-IT" sz="2800" dirty="0"/>
              <a:t> atti di avvocati e altri professionisti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b="1" dirty="0"/>
              <a:t>30.178.442 </a:t>
            </a:r>
            <a:r>
              <a:rPr lang="it-IT" sz="2800" dirty="0"/>
              <a:t>atti magistrati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b="1" dirty="0"/>
              <a:t>110.725.421</a:t>
            </a:r>
            <a:r>
              <a:rPr lang="it-IT" sz="2800" dirty="0"/>
              <a:t> notifiche telematiche consegnate</a:t>
            </a:r>
            <a:r>
              <a:rPr lang="it-IT" sz="2800" b="1" dirty="0">
                <a:solidFill>
                  <a:srgbClr val="C00000"/>
                </a:solidFill>
              </a:rPr>
              <a:t> *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b="1" dirty="0"/>
              <a:t>1.778.183 Pagamenti telematici eseguiti</a:t>
            </a:r>
            <a:endParaRPr lang="it-IT" sz="28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it-IT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it-IT" sz="2000" dirty="0">
                <a:solidFill>
                  <a:srgbClr val="C00000"/>
                </a:solidFill>
              </a:rPr>
              <a:t>(Effettuate esclusivamente in modalità telematica da tutti i tribunali,  corti d’appello e Corte di Cassazione, nonché dagli uffici dei Giudici di pace già a valore legale e di quelli che hanno in corso la sperimentazione per il riconoscimento del valore legale)</a:t>
            </a:r>
          </a:p>
          <a:p>
            <a:pPr marL="0" indent="0">
              <a:buNone/>
            </a:pPr>
            <a:endParaRPr lang="it-IT" sz="2800" b="1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5005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2456647F-B8F9-4CC7-B425-D840474A4A07}" type="slidenum">
              <a:rPr lang="it-IT" smtClean="0"/>
              <a:pPr/>
              <a:t>4</a:t>
            </a:fld>
            <a:endParaRPr lang="it-IT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0540256-5E2E-4346-B90B-FDDD731F8A70}"/>
              </a:ext>
            </a:extLst>
          </p:cNvPr>
          <p:cNvSpPr txBox="1"/>
          <p:nvPr/>
        </p:nvSpPr>
        <p:spPr>
          <a:xfrm>
            <a:off x="2781189" y="1468869"/>
            <a:ext cx="3581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Andamento annuale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05C9A6CC-28BC-446D-8C52-03F177C48E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0576363"/>
              </p:ext>
            </p:extLst>
          </p:nvPr>
        </p:nvGraphicFramePr>
        <p:xfrm>
          <a:off x="395536" y="2053644"/>
          <a:ext cx="8136904" cy="3807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F4B93E4E-32E1-42C9-A6F5-06B8779FA57D}"/>
              </a:ext>
            </a:extLst>
          </p:cNvPr>
          <p:cNvSpPr txBox="1"/>
          <p:nvPr/>
        </p:nvSpPr>
        <p:spPr>
          <a:xfrm>
            <a:off x="980108" y="5782442"/>
            <a:ext cx="7912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N.B.: a seguito di riclassificazione di alcune tipologie di atti in precedenza non calcolati, i dati del 2019 sono stati aggiornati rispetto alle precedenti pubblicazioni</a:t>
            </a:r>
            <a:endParaRPr lang="it-IT" sz="1200" dirty="0"/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54CFD2D9-4D61-4229-ACC9-E50794FDEFD0}"/>
              </a:ext>
            </a:extLst>
          </p:cNvPr>
          <p:cNvSpPr txBox="1">
            <a:spLocks/>
          </p:cNvSpPr>
          <p:nvPr/>
        </p:nvSpPr>
        <p:spPr>
          <a:xfrm>
            <a:off x="323528" y="-76905"/>
            <a:ext cx="5616624" cy="1009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800" dirty="0">
                <a:solidFill>
                  <a:srgbClr val="002060"/>
                </a:solidFill>
              </a:rPr>
              <a:t>Depositi telematici </a:t>
            </a:r>
            <a:br>
              <a:rPr lang="it-IT" sz="2800" dirty="0">
                <a:solidFill>
                  <a:srgbClr val="002060"/>
                </a:solidFill>
              </a:rPr>
            </a:br>
            <a:r>
              <a:rPr lang="it-IT" sz="2800" dirty="0">
                <a:solidFill>
                  <a:srgbClr val="002060"/>
                </a:solidFill>
              </a:rPr>
              <a:t>da parte di avvocati e professionisti </a:t>
            </a:r>
          </a:p>
        </p:txBody>
      </p:sp>
    </p:spTree>
    <p:extLst>
      <p:ext uri="{BB962C8B-B14F-4D97-AF65-F5344CB8AC3E}">
        <p14:creationId xmlns:p14="http://schemas.microsoft.com/office/powerpoint/2010/main" val="3083169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2456647F-B8F9-4CC7-B425-D840474A4A07}" type="slidenum">
              <a:rPr lang="it-IT" smtClean="0"/>
              <a:pPr/>
              <a:t>5</a:t>
            </a:fld>
            <a:endParaRPr lang="it-IT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DD234D6-F44A-444D-809F-4F0694A176CE}"/>
              </a:ext>
            </a:extLst>
          </p:cNvPr>
          <p:cNvSpPr txBox="1"/>
          <p:nvPr/>
        </p:nvSpPr>
        <p:spPr>
          <a:xfrm>
            <a:off x="2051720" y="1463081"/>
            <a:ext cx="4572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Andamento medie mensili</a:t>
            </a:r>
          </a:p>
        </p:txBody>
      </p:sp>
      <p:graphicFrame>
        <p:nvGraphicFramePr>
          <p:cNvPr id="12" name="Grafico 11">
            <a:extLst>
              <a:ext uri="{FF2B5EF4-FFF2-40B4-BE49-F238E27FC236}">
                <a16:creationId xmlns:a16="http://schemas.microsoft.com/office/drawing/2014/main" id="{B57812F2-F388-49C0-B808-DCD6792AEA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6718532"/>
              </p:ext>
            </p:extLst>
          </p:nvPr>
        </p:nvGraphicFramePr>
        <p:xfrm>
          <a:off x="1043608" y="2204864"/>
          <a:ext cx="784887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C8DD0014-A299-428A-BADD-F9A5279C8F9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6293238"/>
              </p:ext>
            </p:extLst>
          </p:nvPr>
        </p:nvGraphicFramePr>
        <p:xfrm>
          <a:off x="-180528" y="2056837"/>
          <a:ext cx="8640960" cy="39807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EDB84B1C-9F7D-4729-B79A-F62A2F12ED86}"/>
              </a:ext>
            </a:extLst>
          </p:cNvPr>
          <p:cNvSpPr txBox="1"/>
          <p:nvPr/>
        </p:nvSpPr>
        <p:spPr>
          <a:xfrm>
            <a:off x="980108" y="5877272"/>
            <a:ext cx="7912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N.B.: a seguito di riclassificazione di alcune tipologie di atti in precedenza non calcolati, i dati del 2019 sono stati aggiornati rispetto alle precedenti pubblicazioni</a:t>
            </a:r>
            <a:endParaRPr lang="it-IT" sz="1200" dirty="0"/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5FC140C8-9C6D-41C0-9296-3A179D073353}"/>
              </a:ext>
            </a:extLst>
          </p:cNvPr>
          <p:cNvSpPr txBox="1">
            <a:spLocks/>
          </p:cNvSpPr>
          <p:nvPr/>
        </p:nvSpPr>
        <p:spPr>
          <a:xfrm>
            <a:off x="323528" y="-76905"/>
            <a:ext cx="5616624" cy="1009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800" dirty="0">
                <a:solidFill>
                  <a:srgbClr val="002060"/>
                </a:solidFill>
              </a:rPr>
              <a:t>Depositi telematici </a:t>
            </a:r>
            <a:br>
              <a:rPr lang="it-IT" sz="2800" dirty="0">
                <a:solidFill>
                  <a:srgbClr val="002060"/>
                </a:solidFill>
              </a:rPr>
            </a:br>
            <a:r>
              <a:rPr lang="it-IT" sz="2800" dirty="0">
                <a:solidFill>
                  <a:srgbClr val="002060"/>
                </a:solidFill>
              </a:rPr>
              <a:t>da parte di avvocati e professionisti </a:t>
            </a:r>
          </a:p>
        </p:txBody>
      </p:sp>
    </p:spTree>
    <p:extLst>
      <p:ext uri="{BB962C8B-B14F-4D97-AF65-F5344CB8AC3E}">
        <p14:creationId xmlns:p14="http://schemas.microsoft.com/office/powerpoint/2010/main" val="3484637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2456647F-B8F9-4CC7-B425-D840474A4A07}" type="slidenum">
              <a:rPr lang="it-IT" smtClean="0"/>
              <a:pPr/>
              <a:t>6</a:t>
            </a:fld>
            <a:endParaRPr lang="it-IT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0540256-5E2E-4346-B90B-FDDD731F8A70}"/>
              </a:ext>
            </a:extLst>
          </p:cNvPr>
          <p:cNvSpPr txBox="1"/>
          <p:nvPr/>
        </p:nvSpPr>
        <p:spPr>
          <a:xfrm>
            <a:off x="2542877" y="1437518"/>
            <a:ext cx="3581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Andamento annuale</a:t>
            </a:r>
          </a:p>
        </p:txBody>
      </p: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E932FEBC-93E8-4267-A0B8-4093F812E8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6362327"/>
              </p:ext>
            </p:extLst>
          </p:nvPr>
        </p:nvGraphicFramePr>
        <p:xfrm>
          <a:off x="467544" y="1929246"/>
          <a:ext cx="7643192" cy="3828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39A825B9-A829-48FB-9E24-3B74034F7B76}"/>
              </a:ext>
            </a:extLst>
          </p:cNvPr>
          <p:cNvSpPr txBox="1"/>
          <p:nvPr/>
        </p:nvSpPr>
        <p:spPr>
          <a:xfrm>
            <a:off x="467544" y="5788061"/>
            <a:ext cx="7912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N.B.: a seguito di riclassificazione di alcune tipologie di atti in precedenza non calcolati, i dati del 2019 sono stati aggiornati rispetto alle precedenti pubblicazioni</a:t>
            </a:r>
            <a:endParaRPr lang="it-IT" sz="1200" dirty="0"/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1758623E-DA50-4CD6-819D-D0010390490C}"/>
              </a:ext>
            </a:extLst>
          </p:cNvPr>
          <p:cNvSpPr txBox="1">
            <a:spLocks/>
          </p:cNvSpPr>
          <p:nvPr/>
        </p:nvSpPr>
        <p:spPr>
          <a:xfrm>
            <a:off x="404207" y="-81672"/>
            <a:ext cx="7643812" cy="1009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800" dirty="0">
                <a:solidFill>
                  <a:srgbClr val="002060"/>
                </a:solidFill>
              </a:rPr>
              <a:t>Provvedimenti nativi digitali</a:t>
            </a:r>
            <a:br>
              <a:rPr lang="it-IT" sz="2800" dirty="0">
                <a:solidFill>
                  <a:srgbClr val="002060"/>
                </a:solidFill>
              </a:rPr>
            </a:br>
            <a:r>
              <a:rPr lang="it-IT" sz="2800" dirty="0">
                <a:solidFill>
                  <a:srgbClr val="002060"/>
                </a:solidFill>
              </a:rPr>
              <a:t>depositati dai magistrati </a:t>
            </a:r>
          </a:p>
        </p:txBody>
      </p:sp>
    </p:spTree>
    <p:extLst>
      <p:ext uri="{BB962C8B-B14F-4D97-AF65-F5344CB8AC3E}">
        <p14:creationId xmlns:p14="http://schemas.microsoft.com/office/powerpoint/2010/main" val="1268464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fld id="{2456647F-B8F9-4CC7-B425-D840474A4A07}" type="slidenum">
              <a:rPr lang="it-IT" smtClean="0"/>
              <a:pPr/>
              <a:t>7</a:t>
            </a:fld>
            <a:endParaRPr lang="it-IT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DD234D6-F44A-444D-809F-4F0694A176CE}"/>
              </a:ext>
            </a:extLst>
          </p:cNvPr>
          <p:cNvSpPr txBox="1"/>
          <p:nvPr/>
        </p:nvSpPr>
        <p:spPr>
          <a:xfrm>
            <a:off x="2285861" y="1501736"/>
            <a:ext cx="4572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dirty="0"/>
              <a:t>Andamento medie mensili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3F81F3D7-E90C-4F8A-A547-BC0DA207C6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5631510"/>
              </p:ext>
            </p:extLst>
          </p:nvPr>
        </p:nvGraphicFramePr>
        <p:xfrm>
          <a:off x="723690" y="2086511"/>
          <a:ext cx="7587554" cy="3718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ttangolo 4">
            <a:extLst>
              <a:ext uri="{FF2B5EF4-FFF2-40B4-BE49-F238E27FC236}">
                <a16:creationId xmlns:a16="http://schemas.microsoft.com/office/drawing/2014/main" id="{C0715B17-3A1B-47FF-B8D9-E32676F3C48A}"/>
              </a:ext>
            </a:extLst>
          </p:cNvPr>
          <p:cNvSpPr/>
          <p:nvPr/>
        </p:nvSpPr>
        <p:spPr>
          <a:xfrm>
            <a:off x="999779" y="5865363"/>
            <a:ext cx="760466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seguito di riclassificazione di alcune tipologie di atti in precedenza non calcolati, i dati del 2019 sono stati aggiornati rispetto alle precedenti pubblicazioni</a:t>
            </a:r>
            <a:endParaRPr lang="it-IT" dirty="0"/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9646E739-70EB-4057-B3EF-7F2320C1D545}"/>
              </a:ext>
            </a:extLst>
          </p:cNvPr>
          <p:cNvSpPr txBox="1">
            <a:spLocks/>
          </p:cNvSpPr>
          <p:nvPr/>
        </p:nvSpPr>
        <p:spPr>
          <a:xfrm>
            <a:off x="404207" y="-81672"/>
            <a:ext cx="7643812" cy="1009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800" dirty="0">
                <a:solidFill>
                  <a:srgbClr val="002060"/>
                </a:solidFill>
              </a:rPr>
              <a:t>Provvedimenti nativi digitali</a:t>
            </a:r>
            <a:br>
              <a:rPr lang="it-IT" sz="2800" dirty="0">
                <a:solidFill>
                  <a:srgbClr val="002060"/>
                </a:solidFill>
              </a:rPr>
            </a:br>
            <a:r>
              <a:rPr lang="it-IT" sz="2800" dirty="0">
                <a:solidFill>
                  <a:srgbClr val="002060"/>
                </a:solidFill>
              </a:rPr>
              <a:t>depositati dai magistrati </a:t>
            </a:r>
          </a:p>
        </p:txBody>
      </p:sp>
    </p:spTree>
    <p:extLst>
      <p:ext uri="{BB962C8B-B14F-4D97-AF65-F5344CB8AC3E}">
        <p14:creationId xmlns:p14="http://schemas.microsoft.com/office/powerpoint/2010/main" val="42833215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6E5AA70F8B90C42872152FEB5C1618C" ma:contentTypeVersion="10" ma:contentTypeDescription="Creare un nuovo documento." ma:contentTypeScope="" ma:versionID="be3dd23cdbf5a21cd22fc5a29773b2d1">
  <xsd:schema xmlns:xsd="http://www.w3.org/2001/XMLSchema" xmlns:xs="http://www.w3.org/2001/XMLSchema" xmlns:p="http://schemas.microsoft.com/office/2006/metadata/properties" xmlns:ns3="94864897-b93d-474a-a76d-7f295c5d87ce" xmlns:ns4="e8cff81d-ddf6-4d21-b34d-0a6e33fce772" targetNamespace="http://schemas.microsoft.com/office/2006/metadata/properties" ma:root="true" ma:fieldsID="dbb3181496b99862fa0c65fd5c8d46dd" ns3:_="" ns4:_="">
    <xsd:import namespace="94864897-b93d-474a-a76d-7f295c5d87ce"/>
    <xsd:import namespace="e8cff81d-ddf6-4d21-b34d-0a6e33fce77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864897-b93d-474a-a76d-7f295c5d87c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cff81d-ddf6-4d21-b34d-0a6e33fce7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11A4B8E-246E-43E6-B1DE-9850A2C92C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E500AB-05DD-4CBC-A7ED-F769A1BA26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864897-b93d-474a-a76d-7f295c5d87ce"/>
    <ds:schemaRef ds:uri="e8cff81d-ddf6-4d21-b34d-0a6e33fce7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E8BEFC-B4F6-4688-BE95-6971DE0FA462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94864897-b93d-474a-a76d-7f295c5d87ce"/>
    <ds:schemaRef ds:uri="http://purl.org/dc/terms/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e8cff81d-ddf6-4d21-b34d-0a6e33fce7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7627</TotalTime>
  <Words>233</Words>
  <Application>Microsoft Office PowerPoint</Application>
  <PresentationFormat>Presentazione su schermo (4:3)</PresentationFormat>
  <Paragraphs>42</Paragraphs>
  <Slides>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4" baseType="lpstr">
      <vt:lpstr>Arial</vt:lpstr>
      <vt:lpstr>Calibri</vt:lpstr>
      <vt:lpstr>Franklin Gothic Demi</vt:lpstr>
      <vt:lpstr>Segoe UI</vt:lpstr>
      <vt:lpstr>Times New Roman</vt:lpstr>
      <vt:lpstr>Wingdings</vt:lpstr>
      <vt:lpstr>Tema di Office</vt:lpstr>
      <vt:lpstr> IL PROTOCOLLO PER PROCESSO CIVILE TELEMATICO  NEGLI UFFICI DI LEGITTIMITA’</vt:lpstr>
      <vt:lpstr>Presentazione standard di PowerPoint</vt:lpstr>
      <vt:lpstr>IL TELEMATICO CIVILE DAL LUGLIO 2014 AL LUGLIO 2020:  da 6 anni il processo telematico è una realtà negli uffici italiani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Processo civile telematico Stato dell’arte</dc:title>
  <dc:creator>Giulio Borsari</dc:creator>
  <cp:lastModifiedBy>Giovanni Parlatore</cp:lastModifiedBy>
  <cp:revision>465</cp:revision>
  <dcterms:created xsi:type="dcterms:W3CDTF">2014-05-15T14:12:14Z</dcterms:created>
  <dcterms:modified xsi:type="dcterms:W3CDTF">2020-10-15T14:55:15Z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0x010100C6E5AA70F8B90C42872152FEB5C1618C</vt:lpwstr>
  </property>
</Properties>
</file>