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147482916" r:id="rId6"/>
    <p:sldId id="2147482886" r:id="rId7"/>
    <p:sldId id="2147480723" r:id="rId8"/>
    <p:sldId id="2147482888" r:id="rId9"/>
    <p:sldId id="2147482912" r:id="rId10"/>
    <p:sldId id="2147482925" r:id="rId11"/>
    <p:sldId id="2147482927" r:id="rId12"/>
    <p:sldId id="2147482931" r:id="rId13"/>
    <p:sldId id="2147480756" r:id="rId14"/>
    <p:sldId id="2147482914" r:id="rId15"/>
    <p:sldId id="2147482895" r:id="rId16"/>
    <p:sldId id="715" r:id="rId17"/>
  </p:sldIdLst>
  <p:sldSz cx="12192000" cy="6858000"/>
  <p:notesSz cx="6858000" cy="9144000"/>
  <p:defaultTextStyle>
    <a:defPPr>
      <a:defRPr lang="en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APITOLO 1" id="{DEA345F0-9668-471C-93C3-903312A0EC6F}">
          <p14:sldIdLst>
            <p14:sldId id="256"/>
            <p14:sldId id="2147482916"/>
            <p14:sldId id="2147482886"/>
            <p14:sldId id="2147480723"/>
            <p14:sldId id="2147482888"/>
            <p14:sldId id="2147482912"/>
            <p14:sldId id="2147482925"/>
            <p14:sldId id="2147482927"/>
            <p14:sldId id="2147482931"/>
            <p14:sldId id="2147480756"/>
            <p14:sldId id="2147482914"/>
            <p14:sldId id="2147482895"/>
            <p14:sldId id="71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614" userDrawn="1">
          <p15:clr>
            <a:srgbClr val="A4A3A4"/>
          </p15:clr>
        </p15:guide>
        <p15:guide id="2" pos="82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EDDA45F-8667-4F43-19B3-263A54ACC4DA}" name="Natalie Chiaravalloti" initials="NC" userId="S::natalie.chiaravalloti@intelleraconsulting.com::83a91ad3-c729-466c-8b7b-595e1d9cac40" providerId="AD"/>
  <p188:author id="{D9DCB087-6B6B-86FA-BA10-00EAAEB52B9A}" name="Patrizi, Alexandra" initials="PA" userId="S::alexandra.patrizi@accenture.com::5209a78a-8f25-45bb-9ce3-2e21f731eed8" providerId="AD"/>
  <p188:author id="{B26657BA-7969-8D5F-7011-B40116253B71}" name="Federica Concolino" initials="FC" userId="S::federica.concolino@intelleraconsulting.com::04b5abea-dc3f-4462-8c94-1b57d8bc496e" providerId="AD"/>
  <p188:author id="{712699D8-3A85-2FDE-C50F-3781B4ADC3FD}" name="Marco Martellini" initials="MM" userId="S::marco.martellini@intelleraconsulting.com::aa83a4eb-c54f-48d0-a7a1-865722bf93a6" providerId="AD"/>
  <p188:author id="{D2442CFE-188B-4A69-8814-EC89CD23241E}" name="Martina Natale" initials="MN" userId="S::martina.natale@intelleraconsulting.com::c4923a72-7fb8-4c4e-8e1f-cf32b9d68ec8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467"/>
    <a:srgbClr val="FFFFFF"/>
    <a:srgbClr val="4472C4"/>
    <a:srgbClr val="CEDBEF"/>
    <a:srgbClr val="85A3D8"/>
    <a:srgbClr val="91ACDC"/>
    <a:srgbClr val="E3EAF6"/>
    <a:srgbClr val="DEDEDE"/>
    <a:srgbClr val="A6A6A6"/>
    <a:srgbClr val="1D4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51" d="100"/>
          <a:sy n="151" d="100"/>
        </p:scale>
        <p:origin x="654" y="108"/>
      </p:cViewPr>
      <p:guideLst>
        <p:guide orient="horz" pos="2614"/>
        <p:guide pos="82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a Nicoletti Altimari" userId="1a28e181-4479-42e9-8857-0047d1615651" providerId="ADAL" clId="{5E98E3CB-E3B9-415F-8392-30A6AD43CB70}"/>
    <pc:docChg chg="delSld modSection">
      <pc:chgData name="Marta Nicoletti Altimari" userId="1a28e181-4479-42e9-8857-0047d1615651" providerId="ADAL" clId="{5E98E3CB-E3B9-415F-8392-30A6AD43CB70}" dt="2024-12-06T11:28:50.859" v="0" actId="2696"/>
      <pc:docMkLst>
        <pc:docMk/>
      </pc:docMkLst>
      <pc:sldChg chg="del">
        <pc:chgData name="Marta Nicoletti Altimari" userId="1a28e181-4479-42e9-8857-0047d1615651" providerId="ADAL" clId="{5E98E3CB-E3B9-415F-8392-30A6AD43CB70}" dt="2024-12-06T11:28:50.859" v="0" actId="2696"/>
        <pc:sldMkLst>
          <pc:docMk/>
          <pc:sldMk cId="825431810" sldId="2147482930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2C581FA-F4BB-6088-9DCC-611F9320350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4671BF-B8DA-3AE7-A314-B29691517DF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E141A1-D33F-4D2D-B8FF-A68F91FC89AF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16C1CA-D05B-3410-67EF-076C36FB9B6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021377-946F-EB79-AFF5-F68733F966F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C24029-C638-403D-AFFD-A07FE1327BC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4394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32041F-8875-FC42-B1BD-A41D0FD0863F}" type="datetimeFigureOut">
              <a:rPr lang="en-IT" smtClean="0"/>
              <a:t>12/06/2024</a:t>
            </a:fld>
            <a:endParaRPr lang="en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740C6F-849D-D240-9209-E655BDEBF005}" type="slidenum">
              <a:rPr lang="en-IT" smtClean="0"/>
              <a:t>‹N›</a:t>
            </a:fld>
            <a:endParaRPr lang="en-IT"/>
          </a:p>
        </p:txBody>
      </p:sp>
    </p:spTree>
    <p:extLst>
      <p:ext uri="{BB962C8B-B14F-4D97-AF65-F5344CB8AC3E}">
        <p14:creationId xmlns:p14="http://schemas.microsoft.com/office/powerpoint/2010/main" val="1615753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740C6F-849D-D240-9209-E655BDEBF005}" type="slidenum">
              <a:rPr lang="en-IT" smtClean="0"/>
              <a:t>2</a:t>
            </a:fld>
            <a:endParaRPr lang="en-IT"/>
          </a:p>
        </p:txBody>
      </p:sp>
    </p:spTree>
    <p:extLst>
      <p:ext uri="{BB962C8B-B14F-4D97-AF65-F5344CB8AC3E}">
        <p14:creationId xmlns:p14="http://schemas.microsoft.com/office/powerpoint/2010/main" val="38037225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740C6F-849D-D240-9209-E655BDEBF005}" type="slidenum">
              <a:rPr lang="en-IT" smtClean="0"/>
              <a:t>3</a:t>
            </a:fld>
            <a:endParaRPr lang="en-IT"/>
          </a:p>
        </p:txBody>
      </p:sp>
    </p:spTree>
    <p:extLst>
      <p:ext uri="{BB962C8B-B14F-4D97-AF65-F5344CB8AC3E}">
        <p14:creationId xmlns:p14="http://schemas.microsoft.com/office/powerpoint/2010/main" val="2528767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740C6F-849D-D240-9209-E655BDEBF005}" type="slidenum">
              <a:rPr lang="en-IT" smtClean="0"/>
              <a:t>4</a:t>
            </a:fld>
            <a:endParaRPr lang="en-IT"/>
          </a:p>
        </p:txBody>
      </p:sp>
    </p:spTree>
    <p:extLst>
      <p:ext uri="{BB962C8B-B14F-4D97-AF65-F5344CB8AC3E}">
        <p14:creationId xmlns:p14="http://schemas.microsoft.com/office/powerpoint/2010/main" val="682894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740C6F-849D-D240-9209-E655BDEBF005}" type="slidenum">
              <a:rPr lang="en-IT" smtClean="0"/>
              <a:t>5</a:t>
            </a:fld>
            <a:endParaRPr lang="en-IT"/>
          </a:p>
        </p:txBody>
      </p:sp>
    </p:spTree>
    <p:extLst>
      <p:ext uri="{BB962C8B-B14F-4D97-AF65-F5344CB8AC3E}">
        <p14:creationId xmlns:p14="http://schemas.microsoft.com/office/powerpoint/2010/main" val="3450110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740C6F-849D-D240-9209-E655BDEBF005}" type="slidenum">
              <a:rPr lang="en-IT" smtClean="0"/>
              <a:t>6</a:t>
            </a:fld>
            <a:endParaRPr lang="en-IT"/>
          </a:p>
        </p:txBody>
      </p:sp>
    </p:spTree>
    <p:extLst>
      <p:ext uri="{BB962C8B-B14F-4D97-AF65-F5344CB8AC3E}">
        <p14:creationId xmlns:p14="http://schemas.microsoft.com/office/powerpoint/2010/main" val="171794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740C6F-849D-D240-9209-E655BDEBF005}" type="slidenum">
              <a:rPr lang="en-IT" smtClean="0"/>
              <a:t>7</a:t>
            </a:fld>
            <a:endParaRPr lang="en-IT"/>
          </a:p>
        </p:txBody>
      </p:sp>
    </p:spTree>
    <p:extLst>
      <p:ext uri="{BB962C8B-B14F-4D97-AF65-F5344CB8AC3E}">
        <p14:creationId xmlns:p14="http://schemas.microsoft.com/office/powerpoint/2010/main" val="31458719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740C6F-849D-D240-9209-E655BDEBF005}" type="slidenum">
              <a:rPr lang="en-IT" smtClean="0"/>
              <a:t>9</a:t>
            </a:fld>
            <a:endParaRPr lang="en-IT"/>
          </a:p>
        </p:txBody>
      </p:sp>
    </p:spTree>
    <p:extLst>
      <p:ext uri="{BB962C8B-B14F-4D97-AF65-F5344CB8AC3E}">
        <p14:creationId xmlns:p14="http://schemas.microsoft.com/office/powerpoint/2010/main" val="36524348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it-IT"/>
            </a:br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740C6F-849D-D240-9209-E655BDEBF005}" type="slidenum">
              <a:rPr lang="en-IT" smtClean="0"/>
              <a:t>11</a:t>
            </a:fld>
            <a:endParaRPr lang="en-IT"/>
          </a:p>
        </p:txBody>
      </p:sp>
    </p:spTree>
    <p:extLst>
      <p:ext uri="{BB962C8B-B14F-4D97-AF65-F5344CB8AC3E}">
        <p14:creationId xmlns:p14="http://schemas.microsoft.com/office/powerpoint/2010/main" val="8132444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740C6F-849D-D240-9209-E655BDEBF005}" type="slidenum">
              <a:rPr lang="en-IT" smtClean="0"/>
              <a:t>12</a:t>
            </a:fld>
            <a:endParaRPr lang="en-IT"/>
          </a:p>
        </p:txBody>
      </p:sp>
    </p:spTree>
    <p:extLst>
      <p:ext uri="{BB962C8B-B14F-4D97-AF65-F5344CB8AC3E}">
        <p14:creationId xmlns:p14="http://schemas.microsoft.com/office/powerpoint/2010/main" val="2617805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740C6F-849D-D240-9209-E655BDEBF005}" type="slidenum">
              <a:rPr lang="en-IT" smtClean="0"/>
              <a:t>13</a:t>
            </a:fld>
            <a:endParaRPr lang="en-IT"/>
          </a:p>
        </p:txBody>
      </p:sp>
    </p:spTree>
    <p:extLst>
      <p:ext uri="{BB962C8B-B14F-4D97-AF65-F5344CB8AC3E}">
        <p14:creationId xmlns:p14="http://schemas.microsoft.com/office/powerpoint/2010/main" val="33210913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DSC_Layou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D6A4F-1EAF-3B93-8B92-00B33F8BC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I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C84D04-2F92-06DD-B8AC-522155061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IT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7CE3C8-8113-237D-7213-7B87ACD4BC3C}"/>
              </a:ext>
            </a:extLst>
          </p:cNvPr>
          <p:cNvSpPr txBox="1"/>
          <p:nvPr userDrawn="1"/>
        </p:nvSpPr>
        <p:spPr>
          <a:xfrm>
            <a:off x="259113" y="6661586"/>
            <a:ext cx="3086101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it-IT" sz="600">
                <a:solidFill>
                  <a:srgbClr val="A6A6A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© DDSC UO-NN-AR-NN - Diffusione limitata / Uso interno / Confidenziale / Riservato</a:t>
            </a:r>
            <a:endParaRPr lang="en-IT" sz="600">
              <a:solidFill>
                <a:schemeClr val="bg1">
                  <a:alpha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C4B7766-6F47-5D8C-E463-5FE5E9AB17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9113" y="6330888"/>
            <a:ext cx="4663134" cy="345600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9646772D-D3A3-1323-BA62-3C93C6DB698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0456108" y="-433533"/>
            <a:ext cx="1005840" cy="187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038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DSC_Layou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F3AB9D5-CD07-53E5-70EE-4FF33F5DF0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71000" y="648112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0929E-96CB-BE4F-BE0E-27EA31BFB3AF}" type="slidenum">
              <a:rPr lang="en-IT" smtClean="0"/>
              <a:t>‹N›</a:t>
            </a:fld>
            <a:endParaRPr lang="en-IT"/>
          </a:p>
        </p:txBody>
      </p:sp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9B226045-E752-1A54-E245-369D59E86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0456108" y="-433533"/>
            <a:ext cx="1005840" cy="187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18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DSC_Layout_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640A92-F3F1-09D5-E3C9-6C00AECCF4A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34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453271-BC06-C481-C2FF-8C9806C2E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929E-96CB-BE4F-BE0E-27EA31BFB3AF}" type="slidenum">
              <a:rPr lang="en-IT" smtClean="0"/>
              <a:t>‹N›</a:t>
            </a:fld>
            <a:endParaRPr lang="en-IT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32690773-D657-873A-6246-290F89234B54}"/>
              </a:ext>
            </a:extLst>
          </p:cNvPr>
          <p:cNvSpPr txBox="1">
            <a:spLocks/>
          </p:cNvSpPr>
          <p:nvPr userDrawn="1"/>
        </p:nvSpPr>
        <p:spPr>
          <a:xfrm>
            <a:off x="87991" y="6150268"/>
            <a:ext cx="5907095" cy="6959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b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448945" algn="ctr"/>
            <a:r>
              <a:rPr lang="it-IT" sz="2750">
                <a:effectLst/>
                <a:latin typeface="Kunstler Script" panose="030304020206070D0D06" pitchFamily="66" charset="0"/>
                <a:ea typeface="Calibri" panose="020F0502020204030204" pitchFamily="34" charset="0"/>
                <a:cs typeface="Mangal" panose="02040503050203030202" pitchFamily="18" charset="0"/>
              </a:rPr>
              <a:t>Dipartimento per l’innovazione tecnologica della giustizia</a:t>
            </a:r>
            <a:endParaRPr lang="it-IT" sz="275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428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GSIA_Layou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D6A4F-1EAF-3B93-8B92-00B33F8BC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I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C84D04-2F92-06DD-B8AC-522155061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IT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7CE3C8-8113-237D-7213-7B87ACD4BC3C}"/>
              </a:ext>
            </a:extLst>
          </p:cNvPr>
          <p:cNvSpPr txBox="1"/>
          <p:nvPr userDrawn="1"/>
        </p:nvSpPr>
        <p:spPr>
          <a:xfrm>
            <a:off x="259113" y="6661586"/>
            <a:ext cx="3105337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it-IT" sz="600">
                <a:solidFill>
                  <a:srgbClr val="A6A6A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© DGSIA UO-NN-AR-NN - Diffusione limitata / Uso interno / Confidenziale / Riservato</a:t>
            </a:r>
            <a:endParaRPr lang="en-IT" sz="600">
              <a:solidFill>
                <a:schemeClr val="bg1">
                  <a:alpha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40EC09-767E-635C-12CA-DA63358E30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59113" y="6330888"/>
            <a:ext cx="4660662" cy="3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033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GSIA_Layou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F3AB9D5-CD07-53E5-70EE-4FF33F5DF0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71000" y="648112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0929E-96CB-BE4F-BE0E-27EA31BFB3AF}" type="slidenum">
              <a:rPr lang="en-IT" smtClean="0"/>
              <a:t>‹N›</a:t>
            </a:fld>
            <a:endParaRPr lang="en-IT"/>
          </a:p>
        </p:txBody>
      </p:sp>
    </p:spTree>
    <p:extLst>
      <p:ext uri="{BB962C8B-B14F-4D97-AF65-F5344CB8AC3E}">
        <p14:creationId xmlns:p14="http://schemas.microsoft.com/office/powerpoint/2010/main" val="1401451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GSIA_Layout_4">
    <p:bg>
      <p:bgPr>
        <a:gradFill>
          <a:gsLst>
            <a:gs pos="100000">
              <a:srgbClr val="003465"/>
            </a:gs>
            <a:gs pos="8000">
              <a:srgbClr val="6798C1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640A92-F3F1-09D5-E3C9-6C00AECCF4A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34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453271-BC06-C481-C2FF-8C9806C2E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929E-96CB-BE4F-BE0E-27EA31BFB3AF}" type="slidenum">
              <a:rPr lang="en-IT" smtClean="0"/>
              <a:t>‹N›</a:t>
            </a:fld>
            <a:endParaRPr lang="en-IT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C5703E-B45C-F252-BFF0-FC769BEEC8B7}"/>
              </a:ext>
            </a:extLst>
          </p:cNvPr>
          <p:cNvSpPr txBox="1"/>
          <p:nvPr userDrawn="1"/>
        </p:nvSpPr>
        <p:spPr>
          <a:xfrm>
            <a:off x="274235" y="6661586"/>
            <a:ext cx="3105337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it-IT" sz="600">
                <a:solidFill>
                  <a:srgbClr val="A6A6A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© DGSIA UO-NN-AR-NN - Diffusione limitata / Uso interno / Confidenziale / Riservato</a:t>
            </a:r>
            <a:endParaRPr lang="en-IT" sz="600">
              <a:solidFill>
                <a:schemeClr val="bg1">
                  <a:alpha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8D1562-7D2B-3FBB-5237-B2C602990F6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59113" y="6330888"/>
            <a:ext cx="4663120" cy="3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31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GSTAT_Layou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D6A4F-1EAF-3B93-8B92-00B33F8BC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I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C84D04-2F92-06DD-B8AC-522155061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IT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7CE3C8-8113-237D-7213-7B87ACD4BC3C}"/>
              </a:ext>
            </a:extLst>
          </p:cNvPr>
          <p:cNvSpPr txBox="1"/>
          <p:nvPr userDrawn="1"/>
        </p:nvSpPr>
        <p:spPr>
          <a:xfrm>
            <a:off x="259113" y="6661586"/>
            <a:ext cx="3177473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it-IT" sz="600">
                <a:solidFill>
                  <a:srgbClr val="A6A6A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© DGSTAT UO-NN-AR-NN - Diffusione limitata / Uso interno / Confidenziale / Riservato</a:t>
            </a:r>
            <a:endParaRPr lang="en-IT" sz="600">
              <a:solidFill>
                <a:schemeClr val="bg1">
                  <a:alpha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36BAAE-2C84-EBA5-2E4D-48FA0205D1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59113" y="6330888"/>
            <a:ext cx="4663120" cy="3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907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GSTAT_Layou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F3AB9D5-CD07-53E5-70EE-4FF33F5DF0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71000" y="648112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0929E-96CB-BE4F-BE0E-27EA31BFB3AF}" type="slidenum">
              <a:rPr lang="en-IT" smtClean="0"/>
              <a:t>‹N›</a:t>
            </a:fld>
            <a:endParaRPr lang="en-IT"/>
          </a:p>
        </p:txBody>
      </p:sp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9B226045-E752-1A54-E245-369D59E86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0426535" y="-490670"/>
            <a:ext cx="1138404" cy="211974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023FD92-8BBF-46B6-8AAA-1F6BE88CD7E2}"/>
              </a:ext>
            </a:extLst>
          </p:cNvPr>
          <p:cNvSpPr txBox="1"/>
          <p:nvPr userDrawn="1"/>
        </p:nvSpPr>
        <p:spPr>
          <a:xfrm>
            <a:off x="259113" y="6661586"/>
            <a:ext cx="3177473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it-IT" sz="600">
                <a:solidFill>
                  <a:srgbClr val="A6A6A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© DGSTAT UO-NN-AR-NN - Diffusione limitata / Uso interno / Confidenziale / Riservato</a:t>
            </a:r>
            <a:endParaRPr lang="en-IT" sz="600">
              <a:solidFill>
                <a:schemeClr val="bg1">
                  <a:alpha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CF49AF-6883-857E-8804-507EC3B4152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59113" y="6330888"/>
            <a:ext cx="4663120" cy="3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098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GSTAT_Layout_4">
    <p:bg>
      <p:bgPr>
        <a:gradFill>
          <a:gsLst>
            <a:gs pos="100000">
              <a:srgbClr val="003465"/>
            </a:gs>
            <a:gs pos="8000">
              <a:srgbClr val="6798C1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640A92-F3F1-09D5-E3C9-6C00AECCF4A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34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453271-BC06-C481-C2FF-8C9806C2E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929E-96CB-BE4F-BE0E-27EA31BFB3AF}" type="slidenum">
              <a:rPr lang="en-IT" smtClean="0"/>
              <a:t>‹N›</a:t>
            </a:fld>
            <a:endParaRPr lang="en-IT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C5703E-B45C-F252-BFF0-FC769BEEC8B7}"/>
              </a:ext>
            </a:extLst>
          </p:cNvPr>
          <p:cNvSpPr txBox="1"/>
          <p:nvPr userDrawn="1"/>
        </p:nvSpPr>
        <p:spPr>
          <a:xfrm>
            <a:off x="274235" y="6661586"/>
            <a:ext cx="3177473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it-IT" sz="600">
                <a:solidFill>
                  <a:srgbClr val="A6A6A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© DGSTAT UO-NN-AR-NN - Diffusione limitata / Uso interno / Confidenziale / Riservato</a:t>
            </a:r>
            <a:endParaRPr lang="en-IT" sz="600">
              <a:solidFill>
                <a:schemeClr val="bg1">
                  <a:alpha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83F0E3F2-231F-28BD-E5D3-D3368762E1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59113" y="6330888"/>
            <a:ext cx="4663120" cy="3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44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GCOE_Layou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D6A4F-1EAF-3B93-8B92-00B33F8BC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I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C84D04-2F92-06DD-B8AC-522155061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IT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7CE3C8-8113-237D-7213-7B87ACD4BC3C}"/>
              </a:ext>
            </a:extLst>
          </p:cNvPr>
          <p:cNvSpPr txBox="1"/>
          <p:nvPr userDrawn="1"/>
        </p:nvSpPr>
        <p:spPr>
          <a:xfrm>
            <a:off x="259113" y="6661586"/>
            <a:ext cx="3148619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it-IT" sz="600">
                <a:solidFill>
                  <a:srgbClr val="A6A6A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© DGCOE UO-NN-AR-NN - Diffusione limitata / Uso interno / Confidenziale / Riservato</a:t>
            </a:r>
            <a:endParaRPr lang="en-IT" sz="600">
              <a:solidFill>
                <a:schemeClr val="bg1">
                  <a:alpha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F75C84-8016-D1D9-55F8-3FDCC66846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59113" y="6330888"/>
            <a:ext cx="4663120" cy="3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42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GCOE_Layou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F3AB9D5-CD07-53E5-70EE-4FF33F5DF0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71000" y="648112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0929E-96CB-BE4F-BE0E-27EA31BFB3AF}" type="slidenum">
              <a:rPr lang="en-IT" smtClean="0"/>
              <a:t>‹N›</a:t>
            </a:fld>
            <a:endParaRPr lang="en-IT"/>
          </a:p>
        </p:txBody>
      </p:sp>
    </p:spTree>
    <p:extLst>
      <p:ext uri="{BB962C8B-B14F-4D97-AF65-F5344CB8AC3E}">
        <p14:creationId xmlns:p14="http://schemas.microsoft.com/office/powerpoint/2010/main" val="40936632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GCOE_Layout_4">
    <p:bg>
      <p:bgPr>
        <a:gradFill>
          <a:gsLst>
            <a:gs pos="100000">
              <a:srgbClr val="003465"/>
            </a:gs>
            <a:gs pos="8000">
              <a:srgbClr val="6798C1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640A92-F3F1-09D5-E3C9-6C00AECCF4A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34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453271-BC06-C481-C2FF-8C9806C2E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929E-96CB-BE4F-BE0E-27EA31BFB3AF}" type="slidenum">
              <a:rPr lang="en-IT" smtClean="0"/>
              <a:t>‹N›</a:t>
            </a:fld>
            <a:endParaRPr lang="en-IT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C5703E-B45C-F252-BFF0-FC769BEEC8B7}"/>
              </a:ext>
            </a:extLst>
          </p:cNvPr>
          <p:cNvSpPr txBox="1"/>
          <p:nvPr userDrawn="1"/>
        </p:nvSpPr>
        <p:spPr>
          <a:xfrm>
            <a:off x="274235" y="6661586"/>
            <a:ext cx="3148619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rtl="0"/>
            <a:r>
              <a:rPr lang="it-IT" sz="600">
                <a:solidFill>
                  <a:srgbClr val="A6A6A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© DGCOE UO-NN-AR-NN - Diffusione limitata / Uso interno / Confidenziale / Riservato</a:t>
            </a:r>
            <a:endParaRPr lang="en-IT" sz="600">
              <a:solidFill>
                <a:schemeClr val="bg1">
                  <a:alpha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BFC10433-0026-3161-8471-910AA0AC75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59113" y="6330888"/>
            <a:ext cx="4663120" cy="3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9762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con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C18FB5F-C0EC-F587-D61B-0E60E7CBF4C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8488" y="2266950"/>
            <a:ext cx="10882312" cy="307975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Testo slide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E8B150FD-E3D7-040A-6B2C-1D03FBE605D2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98488" y="957109"/>
            <a:ext cx="10710862" cy="527050"/>
          </a:xfrm>
        </p:spPr>
        <p:txBody>
          <a:bodyPr>
            <a:noAutofit/>
          </a:bodyPr>
          <a:lstStyle>
            <a:lvl1pPr marL="0" indent="0">
              <a:buNone/>
              <a:defRPr sz="28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8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8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8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IT"/>
              <a:t>T</a:t>
            </a:r>
            <a:r>
              <a:rPr lang="en-US" err="1"/>
              <a:t>itolo</a:t>
            </a:r>
            <a:r>
              <a:rPr lang="en-US"/>
              <a:t> slide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F3AB9D5-CD07-53E5-70EE-4FF33F5DF0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71000" y="648112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0929E-96CB-BE4F-BE0E-27EA31BFB3AF}" type="slidenum">
              <a:rPr lang="en-IT" smtClean="0"/>
              <a:t>‹N›</a:t>
            </a:fld>
            <a:endParaRPr lang="en-IT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9427970-6B08-3CD6-70FA-34A9C116BC9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98488" y="180975"/>
            <a:ext cx="8329852" cy="250825"/>
          </a:xfrm>
        </p:spPr>
        <p:txBody>
          <a:bodyPr>
            <a:noAutofit/>
          </a:bodyPr>
          <a:lstStyle>
            <a:lvl1pPr marL="0" indent="0">
              <a:buNone/>
              <a:defRPr sz="10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TITOLO CAPITOLO</a:t>
            </a:r>
          </a:p>
        </p:txBody>
      </p:sp>
    </p:spTree>
    <p:extLst>
      <p:ext uri="{BB962C8B-B14F-4D97-AF65-F5344CB8AC3E}">
        <p14:creationId xmlns:p14="http://schemas.microsoft.com/office/powerpoint/2010/main" val="18790859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_Testo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F3AB9D5-CD07-53E5-70EE-4FF33F5DF0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71000" y="648112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0929E-96CB-BE4F-BE0E-27EA31BFB3AF}" type="slidenum">
              <a:rPr lang="en-IT" smtClean="0"/>
              <a:t>‹N›</a:t>
            </a:fld>
            <a:endParaRPr lang="en-IT"/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2D39878C-ED1F-1AA7-60BE-CFCD0063A57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99106" y="209874"/>
            <a:ext cx="2196000" cy="24480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000" kern="1200" dirty="0" smtClean="0">
                <a:solidFill>
                  <a:srgbClr val="7F7F7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lang="en-US" sz="1000" kern="1200" dirty="0" smtClean="0">
                <a:solidFill>
                  <a:srgbClr val="7F7F7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>
              <a:defRPr lang="en-US" sz="1000" kern="1200" dirty="0" smtClean="0">
                <a:solidFill>
                  <a:srgbClr val="7F7F7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>
              <a:defRPr lang="en-US" sz="1000" kern="1200" dirty="0" smtClean="0">
                <a:solidFill>
                  <a:srgbClr val="7F7F7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>
              <a:defRPr lang="it-IT" sz="1000" kern="1200" dirty="0">
                <a:solidFill>
                  <a:srgbClr val="7F7F7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</a:lstStyle>
          <a:p>
            <a:pPr>
              <a:spcAft>
                <a:spcPts val="1800"/>
              </a:spcAft>
            </a:pPr>
            <a:r>
              <a:rPr lang="en-GB" sz="10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 IPSUM DOLOR SIT AMET</a:t>
            </a:r>
            <a:endParaRPr lang="en-IT" sz="1000">
              <a:solidFill>
                <a:srgbClr val="7F7F7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F33D3AB8-797D-C089-0609-9D0BA458DC7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9106" y="825500"/>
            <a:ext cx="4168800" cy="95400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2800" kern="1200" dirty="0" smtClean="0">
                <a:solidFill>
                  <a:srgbClr val="00346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lang="en-US" sz="2800" kern="1200" dirty="0" smtClean="0">
                <a:solidFill>
                  <a:srgbClr val="00346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>
              <a:defRPr lang="en-US" sz="2800" kern="1200" dirty="0" smtClean="0">
                <a:solidFill>
                  <a:srgbClr val="00346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>
              <a:defRPr lang="en-US" sz="2800" kern="1200" dirty="0" smtClean="0">
                <a:solidFill>
                  <a:srgbClr val="00346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>
              <a:defRPr lang="it-IT" sz="2800" kern="1200" dirty="0">
                <a:solidFill>
                  <a:srgbClr val="00346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</a:lstStyle>
          <a:p>
            <a:pPr>
              <a:spcAft>
                <a:spcPts val="1800"/>
              </a:spcAft>
            </a:pPr>
            <a:r>
              <a:rPr lang="en-GB" sz="2800" err="1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28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err="1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dignissim</a:t>
            </a:r>
            <a:r>
              <a:rPr lang="en-GB" sz="28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gravida </a:t>
            </a:r>
            <a:r>
              <a:rPr lang="en-GB" sz="2800" err="1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nunc</a:t>
            </a:r>
            <a:r>
              <a:rPr lang="en-GB" sz="28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err="1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nec</a:t>
            </a:r>
            <a:r>
              <a:rPr lang="en-GB" sz="28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err="1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placerat</a:t>
            </a:r>
            <a:endParaRPr lang="en-IT" sz="2800">
              <a:solidFill>
                <a:srgbClr val="00346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Picture Placeholder 16">
            <a:extLst>
              <a:ext uri="{FF2B5EF4-FFF2-40B4-BE49-F238E27FC236}">
                <a16:creationId xmlns:a16="http://schemas.microsoft.com/office/drawing/2014/main" id="{4975AA0D-DE3C-90CA-3E54-203B22AAB2B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086350" y="1385887"/>
            <a:ext cx="7105650" cy="474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it-IT"/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AABAC267-160A-6A8E-CD49-78F7E4E301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9106" y="2267173"/>
            <a:ext cx="4014787" cy="1602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400" kern="1200" dirty="0" smtClean="0">
                <a:solidFill>
                  <a:srgbClr val="7F7F7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lang="en-US" sz="1400" kern="1200" dirty="0" smtClean="0">
                <a:solidFill>
                  <a:srgbClr val="7F7F7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>
              <a:defRPr lang="en-US" sz="1400" kern="1200" dirty="0" smtClean="0">
                <a:solidFill>
                  <a:srgbClr val="7F7F7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>
              <a:defRPr lang="en-US" sz="1400" kern="1200" dirty="0" smtClean="0">
                <a:solidFill>
                  <a:srgbClr val="7F7F7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>
              <a:defRPr lang="it-IT" sz="1400" kern="1200" dirty="0">
                <a:solidFill>
                  <a:srgbClr val="7F7F7F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</a:lstStyle>
          <a:p>
            <a:pPr>
              <a:spcAft>
                <a:spcPts val="1800"/>
              </a:spcAft>
            </a:pP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Lorem ipsum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Praesent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vel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mauris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eget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sodales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eget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Nunc non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ultrices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eros.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Quisque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tempor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risus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quis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interdum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dapibus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In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purus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eros,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eleifend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eget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tellus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eget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pellentesque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enim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Morbi at convallis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nisl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Aenean maximus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ornare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risus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</a:t>
            </a:r>
            <a:r>
              <a:rPr lang="en-GB" sz="1400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err="1">
                <a:solidFill>
                  <a:srgbClr val="7F7F7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aliquam</a:t>
            </a:r>
            <a:endParaRPr lang="en-IT" sz="1400">
              <a:solidFill>
                <a:srgbClr val="7F7F7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8066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olo, diagramma o organigram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032000" y="190500"/>
            <a:ext cx="9347200" cy="152717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SmartArt 2"/>
          <p:cNvSpPr>
            <a:spLocks noGrp="1"/>
          </p:cNvSpPr>
          <p:nvPr>
            <p:ph type="dgm" idx="1"/>
          </p:nvPr>
        </p:nvSpPr>
        <p:spPr>
          <a:xfrm>
            <a:off x="2032000" y="1905000"/>
            <a:ext cx="9347200" cy="4114800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BD1A453-F31B-4F2B-A79B-49C128F37C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CE9F0B-C7D1-4AD9-A566-E4D23B1FF29F}" type="datetime1">
              <a:rPr lang="it-IT"/>
              <a:pPr>
                <a:defRPr/>
              </a:pPr>
              <a:t>06/12/2024</a:t>
            </a:fld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42EC94F-23BB-4E6C-AAC1-190B7318D8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Roma, 13 maggio 2013 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186D9FC-C6E5-4201-A506-ACF9134B6C4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AEE87-0421-4139-A456-D542EC30A4C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032520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A_Title_Body_2">
  <p:cSld name="SA_Title_Body_2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17"/>
          <p:cNvPicPr preferRelativeResize="0"/>
          <p:nvPr/>
        </p:nvPicPr>
        <p:blipFill rotWithShape="1">
          <a:blip r:embed="rId2">
            <a:alphaModFix/>
          </a:blip>
          <a:srcRect r="49205"/>
          <a:stretch/>
        </p:blipFill>
        <p:spPr>
          <a:xfrm flipH="1">
            <a:off x="0" y="-464183"/>
            <a:ext cx="2448800" cy="479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7"/>
          <p:cNvPicPr preferRelativeResize="0"/>
          <p:nvPr/>
        </p:nvPicPr>
        <p:blipFill rotWithShape="1">
          <a:blip r:embed="rId2">
            <a:alphaModFix/>
          </a:blip>
          <a:srcRect r="49205"/>
          <a:stretch/>
        </p:blipFill>
        <p:spPr>
          <a:xfrm rot="10800000">
            <a:off x="0" y="2522983"/>
            <a:ext cx="2448800" cy="4799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1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57" name="Google Shape;157;p17"/>
          <p:cNvSpPr>
            <a:spLocks noGrp="1"/>
          </p:cNvSpPr>
          <p:nvPr>
            <p:ph type="pic" idx="2"/>
          </p:nvPr>
        </p:nvSpPr>
        <p:spPr>
          <a:xfrm>
            <a:off x="856933" y="843067"/>
            <a:ext cx="3486800" cy="52252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158" name="Google Shape;158;p17"/>
          <p:cNvSpPr/>
          <p:nvPr/>
        </p:nvSpPr>
        <p:spPr>
          <a:xfrm rot="-695">
            <a:off x="11213724" y="5857816"/>
            <a:ext cx="1979600" cy="1969200"/>
          </a:xfrm>
          <a:prstGeom prst="pie">
            <a:avLst>
              <a:gd name="adj1" fmla="val 10804369"/>
              <a:gd name="adj2" fmla="val 16200000"/>
            </a:avLst>
          </a:prstGeom>
          <a:gradFill>
            <a:gsLst>
              <a:gs pos="0">
                <a:srgbClr val="FFC982"/>
              </a:gs>
              <a:gs pos="100000">
                <a:srgbClr val="F58F09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2C2C2C"/>
              </a:solidFill>
            </a:endParaRPr>
          </a:p>
        </p:txBody>
      </p:sp>
      <p:sp>
        <p:nvSpPr>
          <p:cNvPr id="159" name="Google Shape;159;p17"/>
          <p:cNvSpPr txBox="1">
            <a:spLocks noGrp="1"/>
          </p:cNvSpPr>
          <p:nvPr>
            <p:ph type="title"/>
          </p:nvPr>
        </p:nvSpPr>
        <p:spPr>
          <a:xfrm>
            <a:off x="6296100" y="1504750"/>
            <a:ext cx="4786400" cy="51703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60" name="Google Shape;160;p17"/>
          <p:cNvSpPr/>
          <p:nvPr/>
        </p:nvSpPr>
        <p:spPr>
          <a:xfrm>
            <a:off x="6400800" y="843067"/>
            <a:ext cx="1034000" cy="175200"/>
          </a:xfrm>
          <a:prstGeom prst="roundRect">
            <a:avLst>
              <a:gd name="adj" fmla="val 50000"/>
            </a:avLst>
          </a:prstGeom>
          <a:solidFill>
            <a:srgbClr val="F47C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61" name="Google Shape;161;p17"/>
          <p:cNvSpPr txBox="1">
            <a:spLocks noGrp="1"/>
          </p:cNvSpPr>
          <p:nvPr>
            <p:ph type="subTitle" idx="1"/>
          </p:nvPr>
        </p:nvSpPr>
        <p:spPr>
          <a:xfrm>
            <a:off x="6296100" y="2612200"/>
            <a:ext cx="4786400" cy="365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739650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E46962"/>
          </p15:clr>
        </p15:guide>
        <p15:guide id="2" pos="3024">
          <p15:clr>
            <a:srgbClr val="E46962"/>
          </p15:clr>
        </p15:guide>
        <p15:guide id="3" pos="405">
          <p15:clr>
            <a:srgbClr val="E46962"/>
          </p15:clr>
        </p15:guide>
        <p15:guide id="4" orient="horz" pos="628">
          <p15:clr>
            <a:srgbClr val="E46962"/>
          </p15:clr>
        </p15:guide>
        <p15:guide id="5" pos="5328">
          <p15:clr>
            <a:srgbClr val="E46962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oints 2_2">
  <p:cSld name="Points 2_2"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86" name="Google Shape;186;p20"/>
          <p:cNvSpPr txBox="1">
            <a:spLocks noGrp="1"/>
          </p:cNvSpPr>
          <p:nvPr>
            <p:ph type="title"/>
          </p:nvPr>
        </p:nvSpPr>
        <p:spPr>
          <a:xfrm>
            <a:off x="856933" y="867000"/>
            <a:ext cx="5694000" cy="96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87" name="Google Shape;187;p20"/>
          <p:cNvSpPr txBox="1"/>
          <p:nvPr/>
        </p:nvSpPr>
        <p:spPr>
          <a:xfrm>
            <a:off x="856927" y="2321433"/>
            <a:ext cx="633200" cy="4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chemeClr val="accent4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01</a:t>
            </a:r>
            <a:endParaRPr sz="2000" b="1">
              <a:solidFill>
                <a:schemeClr val="accent4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188" name="Google Shape;188;p20"/>
          <p:cNvSpPr txBox="1">
            <a:spLocks noGrp="1"/>
          </p:cNvSpPr>
          <p:nvPr>
            <p:ph type="subTitle" idx="1"/>
          </p:nvPr>
        </p:nvSpPr>
        <p:spPr>
          <a:xfrm>
            <a:off x="1581233" y="2249500"/>
            <a:ext cx="4969600" cy="12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100"/>
              <a:buFont typeface="Open Sans Medium"/>
              <a:buNone/>
              <a:defRPr sz="11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189" name="Google Shape;189;p20"/>
          <p:cNvSpPr txBox="1"/>
          <p:nvPr/>
        </p:nvSpPr>
        <p:spPr>
          <a:xfrm>
            <a:off x="856927" y="3690800"/>
            <a:ext cx="633200" cy="4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chemeClr val="accent4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02</a:t>
            </a:r>
            <a:endParaRPr sz="2000" b="1">
              <a:solidFill>
                <a:schemeClr val="accent4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190" name="Google Shape;190;p20"/>
          <p:cNvSpPr txBox="1">
            <a:spLocks noGrp="1"/>
          </p:cNvSpPr>
          <p:nvPr>
            <p:ph type="subTitle" idx="2"/>
          </p:nvPr>
        </p:nvSpPr>
        <p:spPr>
          <a:xfrm>
            <a:off x="1581233" y="3635100"/>
            <a:ext cx="4969600" cy="12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100"/>
              <a:buFont typeface="Open Sans Medium"/>
              <a:buNone/>
              <a:defRPr sz="11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pic>
        <p:nvPicPr>
          <p:cNvPr id="191" name="Google Shape;191;p2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865433" y="2550802"/>
            <a:ext cx="4326568" cy="4307199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20"/>
          <p:cNvSpPr>
            <a:spLocks noGrp="1"/>
          </p:cNvSpPr>
          <p:nvPr>
            <p:ph type="pic" idx="3"/>
          </p:nvPr>
        </p:nvSpPr>
        <p:spPr>
          <a:xfrm>
            <a:off x="7790767" y="843067"/>
            <a:ext cx="3486800" cy="52252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9986169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E46962"/>
          </p15:clr>
        </p15:guide>
        <p15:guide id="2" pos="2664">
          <p15:clr>
            <a:srgbClr val="E46962"/>
          </p15:clr>
        </p15:guide>
        <p15:guide id="3" pos="405">
          <p15:clr>
            <a:srgbClr val="E46962"/>
          </p15:clr>
        </p15:guide>
        <p15:guide id="4" pos="5328">
          <p15:clr>
            <a:srgbClr val="E46962"/>
          </p15:clr>
        </p15:guide>
        <p15:guide id="5" orient="horz" pos="409">
          <p15:clr>
            <a:srgbClr val="E46962"/>
          </p15:clr>
        </p15:guide>
        <p15:guide id="6" orient="horz" pos="1005">
          <p15:clr>
            <a:srgbClr val="E46962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oints 5_1">
  <p:cSld name="Points 5_1"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8"/>
          <p:cNvSpPr txBox="1">
            <a:spLocks noGrp="1"/>
          </p:cNvSpPr>
          <p:nvPr>
            <p:ph type="subTitle" idx="1"/>
          </p:nvPr>
        </p:nvSpPr>
        <p:spPr>
          <a:xfrm>
            <a:off x="8473167" y="1577533"/>
            <a:ext cx="3091200" cy="132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100"/>
              <a:buFont typeface="Open Sans Medium"/>
              <a:buNone/>
              <a:defRPr sz="11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261" name="Google Shape;261;p28"/>
          <p:cNvSpPr txBox="1">
            <a:spLocks noGrp="1"/>
          </p:cNvSpPr>
          <p:nvPr>
            <p:ph type="subTitle" idx="2"/>
          </p:nvPr>
        </p:nvSpPr>
        <p:spPr>
          <a:xfrm>
            <a:off x="8473167" y="3199133"/>
            <a:ext cx="3091200" cy="1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100"/>
              <a:buFont typeface="Open Sans Medium"/>
              <a:buNone/>
              <a:defRPr sz="11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262" name="Google Shape;262;p28"/>
          <p:cNvSpPr txBox="1">
            <a:spLocks noGrp="1"/>
          </p:cNvSpPr>
          <p:nvPr>
            <p:ph type="subTitle" idx="3"/>
          </p:nvPr>
        </p:nvSpPr>
        <p:spPr>
          <a:xfrm>
            <a:off x="609233" y="1704133"/>
            <a:ext cx="3091200" cy="162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Font typeface="Open Sans Medium"/>
              <a:buNone/>
              <a:defRPr sz="11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263" name="Google Shape;263;p28"/>
          <p:cNvSpPr txBox="1">
            <a:spLocks noGrp="1"/>
          </p:cNvSpPr>
          <p:nvPr>
            <p:ph type="subTitle" idx="4"/>
          </p:nvPr>
        </p:nvSpPr>
        <p:spPr>
          <a:xfrm>
            <a:off x="627633" y="4429300"/>
            <a:ext cx="3091200" cy="162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100"/>
              <a:buFont typeface="Open Sans Medium"/>
              <a:buNone/>
              <a:defRPr sz="11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264" name="Google Shape;264;p28"/>
          <p:cNvSpPr txBox="1">
            <a:spLocks noGrp="1"/>
          </p:cNvSpPr>
          <p:nvPr>
            <p:ph type="title"/>
          </p:nvPr>
        </p:nvSpPr>
        <p:spPr>
          <a:xfrm>
            <a:off x="1660200" y="535633"/>
            <a:ext cx="8871600" cy="5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Lato Light"/>
                <a:ea typeface="Lato Light"/>
                <a:cs typeface="Lato Light"/>
                <a:sym typeface="Lato Light"/>
              </a:defRPr>
            </a:lvl9pPr>
          </a:lstStyle>
          <a:p>
            <a:endParaRPr/>
          </a:p>
        </p:txBody>
      </p:sp>
      <p:grpSp>
        <p:nvGrpSpPr>
          <p:cNvPr id="265" name="Google Shape;265;p28"/>
          <p:cNvGrpSpPr/>
          <p:nvPr/>
        </p:nvGrpSpPr>
        <p:grpSpPr>
          <a:xfrm>
            <a:off x="4127183" y="1655931"/>
            <a:ext cx="3937635" cy="3935673"/>
            <a:chOff x="3102288" y="1429998"/>
            <a:chExt cx="2953226" cy="2951755"/>
          </a:xfrm>
        </p:grpSpPr>
        <p:sp>
          <p:nvSpPr>
            <p:cNvPr id="266" name="Google Shape;266;p28"/>
            <p:cNvSpPr/>
            <p:nvPr/>
          </p:nvSpPr>
          <p:spPr>
            <a:xfrm>
              <a:off x="4016728" y="1429998"/>
              <a:ext cx="1634040" cy="1193736"/>
            </a:xfrm>
            <a:custGeom>
              <a:avLst/>
              <a:gdLst/>
              <a:ahLst/>
              <a:cxnLst/>
              <a:rect l="l" t="t" r="r" b="b"/>
              <a:pathLst>
                <a:path w="21600" h="21010" extrusionOk="0">
                  <a:moveTo>
                    <a:pt x="21600" y="8145"/>
                  </a:moveTo>
                  <a:cubicBezTo>
                    <a:pt x="19118" y="4624"/>
                    <a:pt x="15943" y="2102"/>
                    <a:pt x="12437" y="865"/>
                  </a:cubicBezTo>
                  <a:cubicBezTo>
                    <a:pt x="8312" y="-590"/>
                    <a:pt x="3942" y="-201"/>
                    <a:pt x="0" y="1973"/>
                  </a:cubicBezTo>
                  <a:lnTo>
                    <a:pt x="0" y="21010"/>
                  </a:lnTo>
                  <a:cubicBezTo>
                    <a:pt x="500" y="19693"/>
                    <a:pt x="1192" y="18521"/>
                    <a:pt x="2034" y="17562"/>
                  </a:cubicBezTo>
                  <a:cubicBezTo>
                    <a:pt x="2905" y="16572"/>
                    <a:pt x="3919" y="15829"/>
                    <a:pt x="5014" y="15380"/>
                  </a:cubicBezTo>
                  <a:lnTo>
                    <a:pt x="21600" y="81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4275" tIns="14275" rIns="14275" bIns="1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endParaRPr>
            </a:p>
          </p:txBody>
        </p:sp>
        <p:sp>
          <p:nvSpPr>
            <p:cNvPr id="267" name="Google Shape;267;p28"/>
            <p:cNvSpPr/>
            <p:nvPr/>
          </p:nvSpPr>
          <p:spPr>
            <a:xfrm>
              <a:off x="3102288" y="1570339"/>
              <a:ext cx="1038072" cy="1787832"/>
            </a:xfrm>
            <a:custGeom>
              <a:avLst/>
              <a:gdLst/>
              <a:ahLst/>
              <a:cxnLst/>
              <a:rect l="l" t="t" r="r" b="b"/>
              <a:pathLst>
                <a:path w="21156" h="21600" extrusionOk="0">
                  <a:moveTo>
                    <a:pt x="17200" y="0"/>
                  </a:moveTo>
                  <a:cubicBezTo>
                    <a:pt x="12221" y="1401"/>
                    <a:pt x="7988" y="3585"/>
                    <a:pt x="4962" y="6316"/>
                  </a:cubicBezTo>
                  <a:cubicBezTo>
                    <a:pt x="1268" y="9650"/>
                    <a:pt x="-444" y="13619"/>
                    <a:pt x="98" y="17595"/>
                  </a:cubicBezTo>
                  <a:lnTo>
                    <a:pt x="21156" y="21600"/>
                  </a:lnTo>
                  <a:cubicBezTo>
                    <a:pt x="19937" y="20911"/>
                    <a:pt x="18965" y="20084"/>
                    <a:pt x="18298" y="19168"/>
                  </a:cubicBezTo>
                  <a:cubicBezTo>
                    <a:pt x="17547" y="18136"/>
                    <a:pt x="17200" y="17017"/>
                    <a:pt x="17283" y="15894"/>
                  </a:cubicBezTo>
                  <a:lnTo>
                    <a:pt x="1720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275" tIns="14275" rIns="14275" bIns="1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endParaRPr>
            </a:p>
          </p:txBody>
        </p:sp>
        <p:sp>
          <p:nvSpPr>
            <p:cNvPr id="268" name="Google Shape;268;p28"/>
            <p:cNvSpPr/>
            <p:nvPr/>
          </p:nvSpPr>
          <p:spPr>
            <a:xfrm>
              <a:off x="3115511" y="3097809"/>
              <a:ext cx="1752732" cy="124578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6445"/>
                  </a:moveTo>
                  <a:lnTo>
                    <a:pt x="13829" y="21600"/>
                  </a:lnTo>
                  <a:cubicBezTo>
                    <a:pt x="10009" y="20297"/>
                    <a:pt x="6587" y="17300"/>
                    <a:pt x="4071" y="13051"/>
                  </a:cubicBezTo>
                  <a:cubicBezTo>
                    <a:pt x="1866" y="9328"/>
                    <a:pt x="455" y="4804"/>
                    <a:pt x="0" y="0"/>
                  </a:cubicBezTo>
                  <a:lnTo>
                    <a:pt x="15759" y="7124"/>
                  </a:lnTo>
                  <a:cubicBezTo>
                    <a:pt x="16726" y="7545"/>
                    <a:pt x="17742" y="7698"/>
                    <a:pt x="18751" y="7576"/>
                  </a:cubicBezTo>
                  <a:cubicBezTo>
                    <a:pt x="19743" y="7456"/>
                    <a:pt x="20710" y="7073"/>
                    <a:pt x="21600" y="644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275" tIns="14275" rIns="14275" bIns="1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endParaRPr>
            </a:p>
          </p:txBody>
        </p:sp>
        <p:sp>
          <p:nvSpPr>
            <p:cNvPr id="269" name="Google Shape;269;p28"/>
            <p:cNvSpPr/>
            <p:nvPr/>
          </p:nvSpPr>
          <p:spPr>
            <a:xfrm>
              <a:off x="4311781" y="2799840"/>
              <a:ext cx="1526364" cy="1581913"/>
            </a:xfrm>
            <a:custGeom>
              <a:avLst/>
              <a:gdLst/>
              <a:ahLst/>
              <a:cxnLst/>
              <a:rect l="l" t="t" r="r" b="b"/>
              <a:pathLst>
                <a:path w="21600" h="21243" extrusionOk="0">
                  <a:moveTo>
                    <a:pt x="12593" y="0"/>
                  </a:moveTo>
                  <a:lnTo>
                    <a:pt x="21600" y="11784"/>
                  </a:lnTo>
                  <a:cubicBezTo>
                    <a:pt x="19267" y="15419"/>
                    <a:pt x="15759" y="18239"/>
                    <a:pt x="11598" y="19826"/>
                  </a:cubicBezTo>
                  <a:cubicBezTo>
                    <a:pt x="7919" y="21229"/>
                    <a:pt x="3894" y="21600"/>
                    <a:pt x="0" y="20896"/>
                  </a:cubicBezTo>
                  <a:lnTo>
                    <a:pt x="10857" y="6567"/>
                  </a:lnTo>
                  <a:cubicBezTo>
                    <a:pt x="11599" y="5663"/>
                    <a:pt x="12137" y="4623"/>
                    <a:pt x="12439" y="3514"/>
                  </a:cubicBezTo>
                  <a:cubicBezTo>
                    <a:pt x="12751" y="2366"/>
                    <a:pt x="12804" y="1168"/>
                    <a:pt x="1259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275" tIns="14275" rIns="14275" bIns="1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endParaRPr>
            </a:p>
          </p:txBody>
        </p:sp>
        <p:sp>
          <p:nvSpPr>
            <p:cNvPr id="270" name="Google Shape;270;p28"/>
            <p:cNvSpPr/>
            <p:nvPr/>
          </p:nvSpPr>
          <p:spPr>
            <a:xfrm>
              <a:off x="4676823" y="1946286"/>
              <a:ext cx="1378690" cy="1668222"/>
            </a:xfrm>
            <a:custGeom>
              <a:avLst/>
              <a:gdLst/>
              <a:ahLst/>
              <a:cxnLst/>
              <a:rect l="l" t="t" r="r" b="b"/>
              <a:pathLst>
                <a:path w="21337" h="21600" extrusionOk="0">
                  <a:moveTo>
                    <a:pt x="0" y="4387"/>
                  </a:moveTo>
                  <a:lnTo>
                    <a:pt x="15846" y="0"/>
                  </a:lnTo>
                  <a:cubicBezTo>
                    <a:pt x="19012" y="3104"/>
                    <a:pt x="20914" y="6970"/>
                    <a:pt x="21275" y="11038"/>
                  </a:cubicBezTo>
                  <a:cubicBezTo>
                    <a:pt x="21600" y="14704"/>
                    <a:pt x="20656" y="18371"/>
                    <a:pt x="18557" y="21600"/>
                  </a:cubicBezTo>
                  <a:lnTo>
                    <a:pt x="6371" y="7619"/>
                  </a:lnTo>
                  <a:cubicBezTo>
                    <a:pt x="5672" y="6816"/>
                    <a:pt x="4801" y="6128"/>
                    <a:pt x="3803" y="5590"/>
                  </a:cubicBezTo>
                  <a:cubicBezTo>
                    <a:pt x="2651" y="4968"/>
                    <a:pt x="1355" y="4558"/>
                    <a:pt x="0" y="438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275" tIns="14275" rIns="14275" bIns="1427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00">
                <a:solidFill>
                  <a:schemeClr val="dk1"/>
                </a:solidFill>
                <a:latin typeface="Lato Light"/>
                <a:ea typeface="Lato Light"/>
                <a:cs typeface="Lato Light"/>
                <a:sym typeface="Lato Light"/>
              </a:endParaRPr>
            </a:p>
          </p:txBody>
        </p:sp>
        <p:sp>
          <p:nvSpPr>
            <p:cNvPr id="271" name="Google Shape;271;p28"/>
            <p:cNvSpPr txBox="1"/>
            <p:nvPr/>
          </p:nvSpPr>
          <p:spPr>
            <a:xfrm>
              <a:off x="4444343" y="1670781"/>
              <a:ext cx="312300" cy="280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300" tIns="17150" rIns="34300" bIns="1715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" sz="1600" b="1">
                  <a:solidFill>
                    <a:schemeClr val="lt1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01</a:t>
              </a:r>
              <a:endParaRPr sz="1600" b="1">
                <a:latin typeface="League Spartan"/>
                <a:ea typeface="League Spartan"/>
                <a:cs typeface="League Spartan"/>
                <a:sym typeface="League Spartan"/>
              </a:endParaRPr>
            </a:p>
          </p:txBody>
        </p:sp>
        <p:sp>
          <p:nvSpPr>
            <p:cNvPr id="272" name="Google Shape;272;p28"/>
            <p:cNvSpPr txBox="1"/>
            <p:nvPr/>
          </p:nvSpPr>
          <p:spPr>
            <a:xfrm>
              <a:off x="5443660" y="2500224"/>
              <a:ext cx="360600" cy="280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300" tIns="17150" rIns="34300" bIns="1715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" sz="1600" b="1">
                  <a:solidFill>
                    <a:schemeClr val="lt1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02</a:t>
              </a:r>
              <a:endParaRPr sz="1600" b="1">
                <a:latin typeface="League Spartan"/>
                <a:ea typeface="League Spartan"/>
                <a:cs typeface="League Spartan"/>
                <a:sym typeface="League Spartan"/>
              </a:endParaRPr>
            </a:p>
          </p:txBody>
        </p:sp>
        <p:sp>
          <p:nvSpPr>
            <p:cNvPr id="273" name="Google Shape;273;p28"/>
            <p:cNvSpPr txBox="1"/>
            <p:nvPr/>
          </p:nvSpPr>
          <p:spPr>
            <a:xfrm>
              <a:off x="4929328" y="3709325"/>
              <a:ext cx="368700" cy="280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300" tIns="17150" rIns="34300" bIns="1715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" sz="1600" b="1">
                  <a:solidFill>
                    <a:schemeClr val="lt1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03</a:t>
              </a:r>
              <a:endParaRPr sz="1600" b="1">
                <a:latin typeface="League Spartan"/>
                <a:ea typeface="League Spartan"/>
                <a:cs typeface="League Spartan"/>
                <a:sym typeface="League Spartan"/>
              </a:endParaRPr>
            </a:p>
          </p:txBody>
        </p:sp>
        <p:sp>
          <p:nvSpPr>
            <p:cNvPr id="274" name="Google Shape;274;p28"/>
            <p:cNvSpPr txBox="1"/>
            <p:nvPr/>
          </p:nvSpPr>
          <p:spPr>
            <a:xfrm>
              <a:off x="3677557" y="3598802"/>
              <a:ext cx="386700" cy="280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300" tIns="17150" rIns="34300" bIns="1715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" sz="1600" b="1">
                  <a:solidFill>
                    <a:schemeClr val="lt1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04</a:t>
              </a:r>
              <a:endParaRPr sz="1600" b="1">
                <a:latin typeface="League Spartan"/>
                <a:ea typeface="League Spartan"/>
                <a:cs typeface="League Spartan"/>
                <a:sym typeface="League Spartan"/>
              </a:endParaRPr>
            </a:p>
          </p:txBody>
        </p:sp>
        <p:sp>
          <p:nvSpPr>
            <p:cNvPr id="275" name="Google Shape;275;p28"/>
            <p:cNvSpPr txBox="1"/>
            <p:nvPr/>
          </p:nvSpPr>
          <p:spPr>
            <a:xfrm>
              <a:off x="3395840" y="2345006"/>
              <a:ext cx="380400" cy="280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4300" tIns="17150" rIns="34300" bIns="1715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" sz="1600" b="1">
                  <a:solidFill>
                    <a:schemeClr val="lt1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05</a:t>
              </a:r>
              <a:endParaRPr sz="1600" b="1">
                <a:latin typeface="League Spartan"/>
                <a:ea typeface="League Spartan"/>
                <a:cs typeface="League Spartan"/>
                <a:sym typeface="League Spartan"/>
              </a:endParaRPr>
            </a:p>
          </p:txBody>
        </p:sp>
      </p:grpSp>
      <p:sp>
        <p:nvSpPr>
          <p:cNvPr id="276" name="Google Shape;276;p28"/>
          <p:cNvSpPr txBox="1">
            <a:spLocks noGrp="1"/>
          </p:cNvSpPr>
          <p:nvPr>
            <p:ph type="subTitle" idx="5"/>
          </p:nvPr>
        </p:nvSpPr>
        <p:spPr>
          <a:xfrm>
            <a:off x="8473167" y="4891133"/>
            <a:ext cx="3091200" cy="162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100"/>
              <a:buFont typeface="Open Sans Medium"/>
              <a:buNone/>
              <a:defRPr sz="11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994464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di interruzione">
    <p:bg>
      <p:bgPr>
        <a:gradFill>
          <a:gsLst>
            <a:gs pos="100000">
              <a:srgbClr val="003465"/>
            </a:gs>
            <a:gs pos="8000">
              <a:srgbClr val="6798C1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640A92-F3F1-09D5-E3C9-6C00AECCF4A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346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453271-BC06-C481-C2FF-8C9806C2E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0929E-96CB-BE4F-BE0E-27EA31BFB3AF}" type="slidenum">
              <a:rPr lang="en-IT" smtClean="0"/>
              <a:t>‹N›</a:t>
            </a:fld>
            <a:endParaRPr lang="en-IT"/>
          </a:p>
        </p:txBody>
      </p:sp>
      <p:pic>
        <p:nvPicPr>
          <p:cNvPr id="9" name="Picture 8" descr="Shape, icon&#10;&#10;Description automatically generated">
            <a:extLst>
              <a:ext uri="{FF2B5EF4-FFF2-40B4-BE49-F238E27FC236}">
                <a16:creationId xmlns:a16="http://schemas.microsoft.com/office/drawing/2014/main" id="{A2631271-19B7-A27E-1FED-3E0FEE2FFC1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81391" y="-1"/>
            <a:ext cx="3710609" cy="7072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7346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pert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person, table, indoor, person&#10;&#10;Description automatically generated">
            <a:extLst>
              <a:ext uri="{FF2B5EF4-FFF2-40B4-BE49-F238E27FC236}">
                <a16:creationId xmlns:a16="http://schemas.microsoft.com/office/drawing/2014/main" id="{E90BB2E2-1904-273B-AC96-A117520D5C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94970" y="0"/>
            <a:ext cx="8597031" cy="6858000"/>
          </a:xfrm>
          <a:prstGeom prst="rect">
            <a:avLst/>
          </a:prstGeom>
        </p:spPr>
      </p:pic>
      <p:sp>
        <p:nvSpPr>
          <p:cNvPr id="7" name="Freeform 1">
            <a:extLst>
              <a:ext uri="{FF2B5EF4-FFF2-40B4-BE49-F238E27FC236}">
                <a16:creationId xmlns:a16="http://schemas.microsoft.com/office/drawing/2014/main" id="{396820BE-84B9-5378-89D9-2FFD2A4ACEDE}"/>
              </a:ext>
            </a:extLst>
          </p:cNvPr>
          <p:cNvSpPr/>
          <p:nvPr userDrawn="1"/>
        </p:nvSpPr>
        <p:spPr>
          <a:xfrm rot="10800000">
            <a:off x="0" y="-18155"/>
            <a:ext cx="6858000" cy="6870526"/>
          </a:xfrm>
          <a:custGeom>
            <a:avLst/>
            <a:gdLst>
              <a:gd name="connsiteX0" fmla="*/ 3429000 w 6858000"/>
              <a:gd name="connsiteY0" fmla="*/ 0 h 6858000"/>
              <a:gd name="connsiteX1" fmla="*/ 3496849 w 6858000"/>
              <a:gd name="connsiteY1" fmla="*/ 1716 h 6858000"/>
              <a:gd name="connsiteX2" fmla="*/ 3496849 w 6858000"/>
              <a:gd name="connsiteY2" fmla="*/ 0 h 6858000"/>
              <a:gd name="connsiteX3" fmla="*/ 6858000 w 6858000"/>
              <a:gd name="connsiteY3" fmla="*/ 0 h 6858000"/>
              <a:gd name="connsiteX4" fmla="*/ 6858000 w 6858000"/>
              <a:gd name="connsiteY4" fmla="*/ 3429000 h 6858000"/>
              <a:gd name="connsiteX5" fmla="*/ 6858000 w 6858000"/>
              <a:gd name="connsiteY5" fmla="*/ 6858000 h 6858000"/>
              <a:gd name="connsiteX6" fmla="*/ 3496849 w 6858000"/>
              <a:gd name="connsiteY6" fmla="*/ 6858000 h 6858000"/>
              <a:gd name="connsiteX7" fmla="*/ 3496849 w 6858000"/>
              <a:gd name="connsiteY7" fmla="*/ 6856285 h 6858000"/>
              <a:gd name="connsiteX8" fmla="*/ 3429000 w 6858000"/>
              <a:gd name="connsiteY8" fmla="*/ 6858000 h 6858000"/>
              <a:gd name="connsiteX9" fmla="*/ 0 w 6858000"/>
              <a:gd name="connsiteY9" fmla="*/ 3429000 h 6858000"/>
              <a:gd name="connsiteX10" fmla="*/ 3429000 w 6858000"/>
              <a:gd name="connsiteY10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858000" h="6858000">
                <a:moveTo>
                  <a:pt x="3429000" y="0"/>
                </a:moveTo>
                <a:lnTo>
                  <a:pt x="3496849" y="1716"/>
                </a:lnTo>
                <a:lnTo>
                  <a:pt x="3496849" y="0"/>
                </a:lnTo>
                <a:lnTo>
                  <a:pt x="6858000" y="0"/>
                </a:lnTo>
                <a:lnTo>
                  <a:pt x="6858000" y="3429000"/>
                </a:lnTo>
                <a:lnTo>
                  <a:pt x="6858000" y="6858000"/>
                </a:lnTo>
                <a:lnTo>
                  <a:pt x="3496849" y="6858000"/>
                </a:lnTo>
                <a:lnTo>
                  <a:pt x="3496849" y="6856285"/>
                </a:lnTo>
                <a:lnTo>
                  <a:pt x="3429000" y="6858000"/>
                </a:lnTo>
                <a:cubicBezTo>
                  <a:pt x="1535216" y="6858000"/>
                  <a:pt x="0" y="5322784"/>
                  <a:pt x="0" y="3429000"/>
                </a:cubicBezTo>
                <a:cubicBezTo>
                  <a:pt x="0" y="1535216"/>
                  <a:pt x="1535216" y="0"/>
                  <a:pt x="3429000" y="0"/>
                </a:cubicBezTo>
                <a:close/>
              </a:path>
            </a:pathLst>
          </a:custGeom>
          <a:solidFill>
            <a:srgbClr val="0034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T" b="1">
              <a:solidFill>
                <a:schemeClr val="bg1"/>
              </a:solidFill>
            </a:endParaRPr>
          </a:p>
        </p:txBody>
      </p:sp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A3A81042-739B-5E4B-1A29-6A927FFC020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583" y="5569080"/>
            <a:ext cx="1719835" cy="437609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16296936-ED8C-BE3F-AEA3-5C9345701DE2}"/>
              </a:ext>
            </a:extLst>
          </p:cNvPr>
          <p:cNvGrpSpPr/>
          <p:nvPr userDrawn="1"/>
        </p:nvGrpSpPr>
        <p:grpSpPr>
          <a:xfrm>
            <a:off x="2587601" y="5569080"/>
            <a:ext cx="2739730" cy="431792"/>
            <a:chOff x="3594970" y="5436307"/>
            <a:chExt cx="3619088" cy="570382"/>
          </a:xfrm>
        </p:grpSpPr>
        <p:pic>
          <p:nvPicPr>
            <p:cNvPr id="12" name="Picture 11" descr="A skull with a black background&#10;&#10;Description automatically generated with low confidence">
              <a:extLst>
                <a:ext uri="{FF2B5EF4-FFF2-40B4-BE49-F238E27FC236}">
                  <a16:creationId xmlns:a16="http://schemas.microsoft.com/office/drawing/2014/main" id="{72C6A0B1-9F6E-E632-2165-AEC834B9638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94970" y="5436307"/>
              <a:ext cx="1014508" cy="570382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F9BE570-B291-B628-B747-FBDB60B7438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487026" y="5569080"/>
              <a:ext cx="2727032" cy="309109"/>
            </a:xfrm>
            <a:prstGeom prst="rect">
              <a:avLst/>
            </a:prstGeom>
          </p:spPr>
        </p:pic>
      </p:grp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9097413F-6C54-58FC-7B0A-3FD5D528A1E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17538" y="482601"/>
            <a:ext cx="4391025" cy="1985729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2pPr>
            <a:lvl3pPr marL="914400" indent="0"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3pPr>
            <a:lvl4pPr marL="1371600" indent="0"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4pPr>
            <a:lvl5pPr marL="1828800" indent="0"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it-IT"/>
              <a:t>Titolo contratto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61628895-ED9D-6524-AED2-A1BEF6CBFB5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17274" y="3520919"/>
            <a:ext cx="4391025" cy="362759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2pPr>
            <a:lvl3pPr marL="914400" indent="0"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3pPr>
            <a:lvl4pPr marL="1371600" indent="0"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4pPr>
            <a:lvl5pPr marL="1828800" indent="0"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it-IT"/>
              <a:t>Titolo presentazione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4B23EC45-7BC9-AC42-6375-CE38FDB8947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7274" y="4386300"/>
            <a:ext cx="4391025" cy="234002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14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2pPr>
            <a:lvl3pPr marL="914400" indent="0"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3pPr>
            <a:lvl4pPr marL="1371600" indent="0"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4pPr>
            <a:lvl5pPr marL="1828800" indent="0"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it-IT"/>
              <a:t>gg/mm/aaaa</a:t>
            </a:r>
          </a:p>
        </p:txBody>
      </p:sp>
    </p:spTree>
    <p:extLst>
      <p:ext uri="{BB962C8B-B14F-4D97-AF65-F5344CB8AC3E}">
        <p14:creationId xmlns:p14="http://schemas.microsoft.com/office/powerpoint/2010/main" val="21683773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con titolo senza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C18FB5F-C0EC-F587-D61B-0E60E7CBF4C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8488" y="2266950"/>
            <a:ext cx="10882312" cy="307975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4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Testo slide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E8B150FD-E3D7-040A-6B2C-1D03FBE605D2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98488" y="957109"/>
            <a:ext cx="10710862" cy="527050"/>
          </a:xfrm>
        </p:spPr>
        <p:txBody>
          <a:bodyPr>
            <a:noAutofit/>
          </a:bodyPr>
          <a:lstStyle>
            <a:lvl1pPr marL="0" indent="0">
              <a:buNone/>
              <a:defRPr sz="28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8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8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8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IT"/>
              <a:t>T</a:t>
            </a:r>
            <a:r>
              <a:rPr lang="en-US" err="1"/>
              <a:t>itolo</a:t>
            </a:r>
            <a:r>
              <a:rPr lang="en-US"/>
              <a:t> slide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F3AB9D5-CD07-53E5-70EE-4FF33F5DF0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71000" y="648112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0929E-96CB-BE4F-BE0E-27EA31BFB3AF}" type="slidenum">
              <a:rPr lang="en-IT" smtClean="0"/>
              <a:t>‹N›</a:t>
            </a:fld>
            <a:endParaRPr lang="en-IT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9427970-6B08-3CD6-70FA-34A9C116BC9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98488" y="180975"/>
            <a:ext cx="8329852" cy="250825"/>
          </a:xfrm>
        </p:spPr>
        <p:txBody>
          <a:bodyPr>
            <a:noAutofit/>
          </a:bodyPr>
          <a:lstStyle>
            <a:lvl1pPr marL="0" indent="0">
              <a:buNone/>
              <a:defRPr sz="10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TITOLO CAPITOLO</a:t>
            </a:r>
          </a:p>
        </p:txBody>
      </p:sp>
    </p:spTree>
    <p:extLst>
      <p:ext uri="{BB962C8B-B14F-4D97-AF65-F5344CB8AC3E}">
        <p14:creationId xmlns:p14="http://schemas.microsoft.com/office/powerpoint/2010/main" val="2591568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F881ED-F8B9-6F1C-92E2-8373DB41B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AEBE49-42A5-B93E-DB86-4DFF0E2ED0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405C06-77D1-C968-E9FF-8642712AEE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8802AA-37AE-3A4C-AB21-5F7B6EFD3B79}" type="datetime1">
              <a:rPr lang="it-IT" smtClean="0"/>
              <a:t>06/12/2024</a:t>
            </a:fld>
            <a:endParaRPr lang="en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6473F1-2AD1-0A39-066C-712B7A90BC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4D027-6EE0-1529-FE6D-FBEE7775BF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0929E-96CB-BE4F-BE0E-27EA31BFB3AF}" type="slidenum">
              <a:rPr lang="en-IT" smtClean="0"/>
              <a:t>‹N›</a:t>
            </a:fld>
            <a:endParaRPr lang="en-IT"/>
          </a:p>
        </p:txBody>
      </p:sp>
    </p:spTree>
    <p:extLst>
      <p:ext uri="{BB962C8B-B14F-4D97-AF65-F5344CB8AC3E}">
        <p14:creationId xmlns:p14="http://schemas.microsoft.com/office/powerpoint/2010/main" val="2957012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702" r:id="rId4"/>
    <p:sldLayoutId id="2147483703" r:id="rId5"/>
    <p:sldLayoutId id="2147483705" r:id="rId6"/>
    <p:sldLayoutId id="2147483711" r:id="rId7"/>
    <p:sldLayoutId id="2147483712" r:id="rId8"/>
    <p:sldLayoutId id="2147483714" r:id="rId9"/>
    <p:sldLayoutId id="2147483715" r:id="rId10"/>
    <p:sldLayoutId id="2147483716" r:id="rId11"/>
    <p:sldLayoutId id="2147483718" r:id="rId12"/>
    <p:sldLayoutId id="2147483722" r:id="rId13"/>
    <p:sldLayoutId id="2147483723" r:id="rId14"/>
    <p:sldLayoutId id="2147483726" r:id="rId15"/>
    <p:sldLayoutId id="2147483728" r:id="rId16"/>
    <p:sldLayoutId id="2147483729" r:id="rId17"/>
    <p:sldLayoutId id="2147483730" r:id="rId18"/>
    <p:sldLayoutId id="2147483731" r:id="rId19"/>
    <p:sldLayoutId id="2147483732" r:id="rId20"/>
    <p:sldLayoutId id="2147483733" r:id="rId2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svg"/><Relationship Id="rId3" Type="http://schemas.openxmlformats.org/officeDocument/2006/relationships/image" Target="../media/image23.png"/><Relationship Id="rId7" Type="http://schemas.openxmlformats.org/officeDocument/2006/relationships/image" Target="../media/image26.svg"/><Relationship Id="rId12" Type="http://schemas.openxmlformats.org/officeDocument/2006/relationships/image" Target="../media/image31.png"/><Relationship Id="rId17" Type="http://schemas.openxmlformats.org/officeDocument/2006/relationships/image" Target="../media/image36.sv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11" Type="http://schemas.openxmlformats.org/officeDocument/2006/relationships/image" Target="../media/image30.svg"/><Relationship Id="rId5" Type="http://schemas.openxmlformats.org/officeDocument/2006/relationships/image" Target="../media/image24.png"/><Relationship Id="rId15" Type="http://schemas.openxmlformats.org/officeDocument/2006/relationships/image" Target="../media/image34.svg"/><Relationship Id="rId10" Type="http://schemas.openxmlformats.org/officeDocument/2006/relationships/image" Target="../media/image29.png"/><Relationship Id="rId4" Type="http://schemas.microsoft.com/office/2007/relationships/hdphoto" Target="../media/hdphoto2.wdp"/><Relationship Id="rId9" Type="http://schemas.openxmlformats.org/officeDocument/2006/relationships/image" Target="../media/image28.svg"/><Relationship Id="rId1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0.png"/><Relationship Id="rId11" Type="http://schemas.microsoft.com/office/2007/relationships/hdphoto" Target="../media/hdphoto4.wdp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image" Target="../media/image38.png"/><Relationship Id="rId9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svg"/><Relationship Id="rId3" Type="http://schemas.openxmlformats.org/officeDocument/2006/relationships/image" Target="../media/image2.png"/><Relationship Id="rId7" Type="http://schemas.openxmlformats.org/officeDocument/2006/relationships/image" Target="../media/image45.png"/><Relationship Id="rId12" Type="http://schemas.openxmlformats.org/officeDocument/2006/relationships/image" Target="../media/image5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4.sv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0" Type="http://schemas.openxmlformats.org/officeDocument/2006/relationships/image" Target="../media/image48.jpeg"/><Relationship Id="rId4" Type="http://schemas.openxmlformats.org/officeDocument/2006/relationships/hyperlink" Target="https://datiestatistiche.giustizia.it/" TargetMode="External"/><Relationship Id="rId9" Type="http://schemas.openxmlformats.org/officeDocument/2006/relationships/image" Target="../media/image47.svg"/><Relationship Id="rId14" Type="http://schemas.openxmlformats.org/officeDocument/2006/relationships/image" Target="../media/image52.gi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28.svg"/><Relationship Id="rId18" Type="http://schemas.openxmlformats.org/officeDocument/2006/relationships/image" Target="../media/image33.png"/><Relationship Id="rId3" Type="http://schemas.openxmlformats.org/officeDocument/2006/relationships/image" Target="../media/image53.png"/><Relationship Id="rId21" Type="http://schemas.openxmlformats.org/officeDocument/2006/relationships/image" Target="../media/image36.svg"/><Relationship Id="rId7" Type="http://schemas.openxmlformats.org/officeDocument/2006/relationships/image" Target="../media/image2.png"/><Relationship Id="rId12" Type="http://schemas.openxmlformats.org/officeDocument/2006/relationships/image" Target="../media/image27.png"/><Relationship Id="rId17" Type="http://schemas.openxmlformats.org/officeDocument/2006/relationships/image" Target="../media/image32.sv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1.png"/><Relationship Id="rId20" Type="http://schemas.openxmlformats.org/officeDocument/2006/relationships/image" Target="../media/image35.pn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56.svg"/><Relationship Id="rId11" Type="http://schemas.openxmlformats.org/officeDocument/2006/relationships/image" Target="../media/image26.svg"/><Relationship Id="rId5" Type="http://schemas.openxmlformats.org/officeDocument/2006/relationships/image" Target="../media/image55.png"/><Relationship Id="rId15" Type="http://schemas.openxmlformats.org/officeDocument/2006/relationships/image" Target="../media/image30.svg"/><Relationship Id="rId10" Type="http://schemas.openxmlformats.org/officeDocument/2006/relationships/image" Target="../media/image25.png"/><Relationship Id="rId19" Type="http://schemas.openxmlformats.org/officeDocument/2006/relationships/image" Target="../media/image34.svg"/><Relationship Id="rId4" Type="http://schemas.openxmlformats.org/officeDocument/2006/relationships/image" Target="../media/image54.svg"/><Relationship Id="rId9" Type="http://schemas.openxmlformats.org/officeDocument/2006/relationships/image" Target="../media/image58.png"/><Relationship Id="rId14" Type="http://schemas.openxmlformats.org/officeDocument/2006/relationships/image" Target="../media/image29.png"/><Relationship Id="rId22" Type="http://schemas.openxmlformats.org/officeDocument/2006/relationships/image" Target="../media/image5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60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63.svg"/><Relationship Id="rId5" Type="http://schemas.openxmlformats.org/officeDocument/2006/relationships/image" Target="../media/image62.png"/><Relationship Id="rId4" Type="http://schemas.openxmlformats.org/officeDocument/2006/relationships/image" Target="../media/image61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table, indoor, person&#10;&#10;Description automatically generated">
            <a:extLst>
              <a:ext uri="{FF2B5EF4-FFF2-40B4-BE49-F238E27FC236}">
                <a16:creationId xmlns:a16="http://schemas.microsoft.com/office/drawing/2014/main" id="{D87C6702-FAA7-0D49-206E-34E8356BA1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94970" y="0"/>
            <a:ext cx="8597031" cy="6858000"/>
          </a:xfrm>
          <a:prstGeom prst="rect">
            <a:avLst/>
          </a:prstGeom>
        </p:spPr>
      </p:pic>
      <p:sp>
        <p:nvSpPr>
          <p:cNvPr id="2" name="Freeform 1">
            <a:extLst>
              <a:ext uri="{FF2B5EF4-FFF2-40B4-BE49-F238E27FC236}">
                <a16:creationId xmlns:a16="http://schemas.microsoft.com/office/drawing/2014/main" id="{282D8A3F-7EA7-57CB-9C71-A2716AE0A020}"/>
              </a:ext>
            </a:extLst>
          </p:cNvPr>
          <p:cNvSpPr/>
          <p:nvPr/>
        </p:nvSpPr>
        <p:spPr>
          <a:xfrm rot="10800000">
            <a:off x="0" y="-8107"/>
            <a:ext cx="6858000" cy="6870526"/>
          </a:xfrm>
          <a:custGeom>
            <a:avLst/>
            <a:gdLst>
              <a:gd name="connsiteX0" fmla="*/ 3429000 w 6858000"/>
              <a:gd name="connsiteY0" fmla="*/ 0 h 6858000"/>
              <a:gd name="connsiteX1" fmla="*/ 3496849 w 6858000"/>
              <a:gd name="connsiteY1" fmla="*/ 1716 h 6858000"/>
              <a:gd name="connsiteX2" fmla="*/ 3496849 w 6858000"/>
              <a:gd name="connsiteY2" fmla="*/ 0 h 6858000"/>
              <a:gd name="connsiteX3" fmla="*/ 6858000 w 6858000"/>
              <a:gd name="connsiteY3" fmla="*/ 0 h 6858000"/>
              <a:gd name="connsiteX4" fmla="*/ 6858000 w 6858000"/>
              <a:gd name="connsiteY4" fmla="*/ 3429000 h 6858000"/>
              <a:gd name="connsiteX5" fmla="*/ 6858000 w 6858000"/>
              <a:gd name="connsiteY5" fmla="*/ 6858000 h 6858000"/>
              <a:gd name="connsiteX6" fmla="*/ 3496849 w 6858000"/>
              <a:gd name="connsiteY6" fmla="*/ 6858000 h 6858000"/>
              <a:gd name="connsiteX7" fmla="*/ 3496849 w 6858000"/>
              <a:gd name="connsiteY7" fmla="*/ 6856285 h 6858000"/>
              <a:gd name="connsiteX8" fmla="*/ 3429000 w 6858000"/>
              <a:gd name="connsiteY8" fmla="*/ 6858000 h 6858000"/>
              <a:gd name="connsiteX9" fmla="*/ 0 w 6858000"/>
              <a:gd name="connsiteY9" fmla="*/ 3429000 h 6858000"/>
              <a:gd name="connsiteX10" fmla="*/ 3429000 w 6858000"/>
              <a:gd name="connsiteY10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858000" h="6858000">
                <a:moveTo>
                  <a:pt x="3429000" y="0"/>
                </a:moveTo>
                <a:lnTo>
                  <a:pt x="3496849" y="1716"/>
                </a:lnTo>
                <a:lnTo>
                  <a:pt x="3496849" y="0"/>
                </a:lnTo>
                <a:lnTo>
                  <a:pt x="6858000" y="0"/>
                </a:lnTo>
                <a:lnTo>
                  <a:pt x="6858000" y="3429000"/>
                </a:lnTo>
                <a:lnTo>
                  <a:pt x="6858000" y="6858000"/>
                </a:lnTo>
                <a:lnTo>
                  <a:pt x="3496849" y="6858000"/>
                </a:lnTo>
                <a:lnTo>
                  <a:pt x="3496849" y="6856285"/>
                </a:lnTo>
                <a:lnTo>
                  <a:pt x="3429000" y="6858000"/>
                </a:lnTo>
                <a:cubicBezTo>
                  <a:pt x="1535216" y="6858000"/>
                  <a:pt x="0" y="5322784"/>
                  <a:pt x="0" y="3429000"/>
                </a:cubicBezTo>
                <a:cubicBezTo>
                  <a:pt x="0" y="1535216"/>
                  <a:pt x="1535216" y="0"/>
                  <a:pt x="3429000" y="0"/>
                </a:cubicBezTo>
                <a:close/>
              </a:path>
            </a:pathLst>
          </a:custGeom>
          <a:solidFill>
            <a:srgbClr val="0034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T">
              <a:solidFill>
                <a:schemeClr val="bg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0E01EE5-093C-AA81-B5EE-FC119E5D07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DATALAKE PNRR</a:t>
            </a:r>
          </a:p>
          <a:p>
            <a:r>
              <a:rPr lang="it-IT" sz="1100">
                <a:solidFill>
                  <a:schemeClr val="bg1"/>
                </a:solidFill>
                <a:latin typeface="Titillium web" panose="00000500000000000000" pitchFamily="2" charset="0"/>
              </a:rPr>
              <a:t>Investimento 1.6.2 “Digitalizzazione delle grandi amministrazioni centrali”</a:t>
            </a:r>
            <a:endParaRPr lang="en-US" sz="110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D3702DF-73C4-C127-21D7-1F7E6EB2A3D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33383" y="2435258"/>
            <a:ext cx="4391025" cy="36275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it-IT" b="1">
                <a:latin typeface="Arial"/>
                <a:cs typeface="Arial"/>
              </a:rPr>
              <a:t>Portale</a:t>
            </a:r>
            <a:r>
              <a:rPr lang="en-US" b="1">
                <a:latin typeface="Arial"/>
                <a:cs typeface="Arial"/>
              </a:rPr>
              <a:t> </a:t>
            </a:r>
            <a:r>
              <a:rPr lang="en-US" b="1" err="1">
                <a:latin typeface="Arial"/>
                <a:cs typeface="Arial"/>
              </a:rPr>
              <a:t>Indici</a:t>
            </a:r>
            <a:r>
              <a:rPr lang="en-US" b="1">
                <a:latin typeface="Arial"/>
                <a:cs typeface="Arial"/>
              </a:rPr>
              <a:t> di </a:t>
            </a:r>
            <a:r>
              <a:rPr lang="en-US" b="1" err="1">
                <a:latin typeface="Arial"/>
                <a:cs typeface="Arial"/>
              </a:rPr>
              <a:t>Sezione</a:t>
            </a:r>
            <a:r>
              <a:rPr lang="en-US" b="1">
                <a:latin typeface="Arial"/>
                <a:cs typeface="Arial"/>
              </a:rPr>
              <a:t> </a:t>
            </a:r>
            <a:r>
              <a:rPr lang="en-US" b="1" err="1">
                <a:latin typeface="Arial"/>
                <a:cs typeface="Arial"/>
              </a:rPr>
              <a:t>Tribunali</a:t>
            </a:r>
            <a:r>
              <a:rPr lang="en-US" b="1">
                <a:latin typeface="Arial"/>
                <a:cs typeface="Arial"/>
              </a:rPr>
              <a:t> </a:t>
            </a:r>
            <a:r>
              <a:rPr lang="en-US" b="1" err="1">
                <a:latin typeface="Arial"/>
                <a:cs typeface="Arial"/>
              </a:rPr>
              <a:t>Civili</a:t>
            </a:r>
            <a:endParaRPr lang="en-US" b="1">
              <a:latin typeface="Arial"/>
              <a:cs typeface="Arial"/>
            </a:endParaRP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9B5AB4D9-C14A-5B20-7578-D6CBF32A899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73" y="3598261"/>
            <a:ext cx="4391025" cy="234002"/>
          </a:xfrm>
        </p:spPr>
        <p:txBody>
          <a:bodyPr>
            <a:noAutofit/>
          </a:bodyPr>
          <a:lstStyle/>
          <a:p>
            <a:r>
              <a:rPr lang="en-US"/>
              <a:t>10/12/2024</a:t>
            </a:r>
          </a:p>
        </p:txBody>
      </p:sp>
      <p:sp>
        <p:nvSpPr>
          <p:cNvPr id="6" name="Casella di testo 2">
            <a:extLst>
              <a:ext uri="{FF2B5EF4-FFF2-40B4-BE49-F238E27FC236}">
                <a16:creationId xmlns:a16="http://schemas.microsoft.com/office/drawing/2014/main" id="{5ABBA242-163D-BDFC-7F54-280E544D71D1}"/>
              </a:ext>
            </a:extLst>
          </p:cNvPr>
          <p:cNvSpPr txBox="1"/>
          <p:nvPr/>
        </p:nvSpPr>
        <p:spPr>
          <a:xfrm>
            <a:off x="617273" y="5251429"/>
            <a:ext cx="6009012" cy="473043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448310"/>
            <a:r>
              <a:rPr lang="it-IT" sz="2800" kern="1200">
                <a:solidFill>
                  <a:schemeClr val="bg1"/>
                </a:solidFill>
                <a:effectLst/>
                <a:latin typeface="Kunstler Script" panose="030304020206070D0D06" pitchFamily="66" charset="0"/>
                <a:ea typeface="Calibri" panose="020F0502020204030204" pitchFamily="34" charset="0"/>
                <a:cs typeface="Mangal" panose="02040503050203030202" pitchFamily="18" charset="0"/>
              </a:rPr>
              <a:t>Dipartimento per l’innovazione tecnologica della giustizia</a:t>
            </a:r>
            <a:endParaRPr lang="it-IT" sz="280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it-IT" sz="280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25348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con angoli arrotondati 6">
            <a:extLst>
              <a:ext uri="{FF2B5EF4-FFF2-40B4-BE49-F238E27FC236}">
                <a16:creationId xmlns:a16="http://schemas.microsoft.com/office/drawing/2014/main" id="{21EE87EB-5CA4-5FEC-7A4E-A983DBA11509}"/>
              </a:ext>
            </a:extLst>
          </p:cNvPr>
          <p:cNvSpPr/>
          <p:nvPr/>
        </p:nvSpPr>
        <p:spPr>
          <a:xfrm rot="3289039">
            <a:off x="6911598" y="1438625"/>
            <a:ext cx="4506991" cy="4118252"/>
          </a:xfrm>
          <a:prstGeom prst="roundRect">
            <a:avLst/>
          </a:prstGeom>
          <a:solidFill>
            <a:srgbClr val="00346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B97B4E-EE13-D4AC-26EB-6BE3F4B8A3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9E0929E-96CB-BE4F-BE0E-27EA31BFB3AF}" type="slidenum">
              <a:rPr lang="en-IT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fld>
            <a:endParaRPr lang="en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E114E461-8E52-45C6-2B92-2C7D7E95AF86}"/>
              </a:ext>
            </a:extLst>
          </p:cNvPr>
          <p:cNvSpPr txBox="1">
            <a:spLocks/>
          </p:cNvSpPr>
          <p:nvPr/>
        </p:nvSpPr>
        <p:spPr>
          <a:xfrm>
            <a:off x="811056" y="2338651"/>
            <a:ext cx="3189858" cy="246221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5750" indent="-28575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1200"/>
              </a:spcAft>
            </a:pPr>
            <a:r>
              <a:rPr lang="it-IT" sz="1400">
                <a:solidFill>
                  <a:srgbClr val="003467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Il presente progetto è incentrato sulla realizzazione di un </a:t>
            </a:r>
            <a:r>
              <a:rPr lang="it-IT" sz="1400" b="1">
                <a:solidFill>
                  <a:srgbClr val="003467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innovativo portale web </a:t>
            </a:r>
            <a:r>
              <a:rPr lang="it-IT" sz="1400">
                <a:solidFill>
                  <a:srgbClr val="003467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dedicato al </a:t>
            </a:r>
            <a:r>
              <a:rPr lang="it-IT" sz="1400" b="1">
                <a:solidFill>
                  <a:srgbClr val="003467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monitoraggio</a:t>
            </a:r>
            <a:r>
              <a:rPr lang="it-IT" sz="1400">
                <a:solidFill>
                  <a:srgbClr val="003467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 e </a:t>
            </a:r>
            <a:r>
              <a:rPr lang="it-IT" sz="1400" b="1">
                <a:solidFill>
                  <a:srgbClr val="003467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programmazione</a:t>
            </a:r>
            <a:r>
              <a:rPr lang="it-IT" sz="1400">
                <a:solidFill>
                  <a:srgbClr val="003467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 delle attività ordinarie degli </a:t>
            </a:r>
            <a:r>
              <a:rPr lang="it-IT" sz="1400" b="1">
                <a:solidFill>
                  <a:srgbClr val="003467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Uffici Giudiziari</a:t>
            </a:r>
            <a:r>
              <a:rPr lang="it-IT" sz="1400">
                <a:solidFill>
                  <a:srgbClr val="003467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, in particolare è rivolto ai </a:t>
            </a:r>
            <a:r>
              <a:rPr lang="it-IT" sz="1400" b="1">
                <a:solidFill>
                  <a:srgbClr val="003467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Tribunali civili</a:t>
            </a:r>
            <a:r>
              <a:rPr lang="it-IT" sz="1400">
                <a:solidFill>
                  <a:srgbClr val="003467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, </a:t>
            </a:r>
            <a:r>
              <a:rPr lang="it-IT" sz="1400"/>
              <a:t>limitatamente agli affari contenziosi, controversie in materia di lavoro e previdenza, procedimenti speciali e sommari e volontaria giurisdizione.</a:t>
            </a:r>
            <a:endParaRPr lang="it-IT">
              <a:solidFill>
                <a:srgbClr val="003467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sp>
        <p:nvSpPr>
          <p:cNvPr id="12" name="TextBox 327">
            <a:extLst>
              <a:ext uri="{FF2B5EF4-FFF2-40B4-BE49-F238E27FC236}">
                <a16:creationId xmlns:a16="http://schemas.microsoft.com/office/drawing/2014/main" id="{73C73668-4697-3114-E77A-0EA36D8B07B0}"/>
              </a:ext>
            </a:extLst>
          </p:cNvPr>
          <p:cNvSpPr txBox="1"/>
          <p:nvPr/>
        </p:nvSpPr>
        <p:spPr>
          <a:xfrm>
            <a:off x="741359" y="1412696"/>
            <a:ext cx="5266943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Aft>
                <a:spcPts val="1800"/>
              </a:spcAft>
            </a:pPr>
            <a:r>
              <a:rPr lang="en-GB" sz="2800" b="1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nuovo </a:t>
            </a:r>
            <a:r>
              <a:rPr lang="en-GB" sz="2800" b="1" err="1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portale</a:t>
            </a:r>
            <a:r>
              <a:rPr lang="en-GB" sz="2800" b="1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web </a:t>
            </a:r>
            <a:endParaRPr lang="en-IT" sz="2800" b="1">
              <a:solidFill>
                <a:srgbClr val="003467"/>
              </a:solidFill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Connettore diritto 14">
            <a:extLst>
              <a:ext uri="{FF2B5EF4-FFF2-40B4-BE49-F238E27FC236}">
                <a16:creationId xmlns:a16="http://schemas.microsoft.com/office/drawing/2014/main" id="{7C5FF8C7-A018-3C84-0494-1F8822025B1F}"/>
              </a:ext>
            </a:extLst>
          </p:cNvPr>
          <p:cNvCxnSpPr>
            <a:cxnSpLocks/>
          </p:cNvCxnSpPr>
          <p:nvPr/>
        </p:nvCxnSpPr>
        <p:spPr>
          <a:xfrm flipH="1">
            <a:off x="811056" y="2038138"/>
            <a:ext cx="4156054" cy="0"/>
          </a:xfrm>
          <a:prstGeom prst="line">
            <a:avLst/>
          </a:prstGeom>
          <a:ln>
            <a:solidFill>
              <a:srgbClr val="003467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reccia destra con strisce 17">
            <a:extLst>
              <a:ext uri="{FF2B5EF4-FFF2-40B4-BE49-F238E27FC236}">
                <a16:creationId xmlns:a16="http://schemas.microsoft.com/office/drawing/2014/main" id="{711C1D7D-B9F2-D5C3-7AEE-509E6F56623F}"/>
              </a:ext>
            </a:extLst>
          </p:cNvPr>
          <p:cNvSpPr/>
          <p:nvPr/>
        </p:nvSpPr>
        <p:spPr>
          <a:xfrm>
            <a:off x="4176311" y="2446502"/>
            <a:ext cx="1991360" cy="1180830"/>
          </a:xfrm>
          <a:prstGeom prst="stripedRightArrow">
            <a:avLst>
              <a:gd name="adj1" fmla="val 50000"/>
              <a:gd name="adj2" fmla="val 50584"/>
            </a:avLst>
          </a:prstGeom>
          <a:solidFill>
            <a:schemeClr val="accent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2447D4A-9EFC-34B0-F877-A24FC29D2AA7}"/>
              </a:ext>
            </a:extLst>
          </p:cNvPr>
          <p:cNvSpPr txBox="1">
            <a:spLocks/>
          </p:cNvSpPr>
          <p:nvPr/>
        </p:nvSpPr>
        <p:spPr>
          <a:xfrm>
            <a:off x="7807619" y="2345163"/>
            <a:ext cx="2804444" cy="20313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5750" indent="-28575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1200"/>
              </a:spcAft>
            </a:pPr>
            <a:r>
              <a:rPr lang="it-IT" sz="1400">
                <a:solidFill>
                  <a:schemeClr val="bg1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Attraverso tale strumento, i </a:t>
            </a:r>
            <a:r>
              <a:rPr lang="it-IT" sz="1400" b="1">
                <a:solidFill>
                  <a:schemeClr val="bg1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Presidenti dei Tribunali</a:t>
            </a:r>
            <a:r>
              <a:rPr lang="it-IT" sz="1400">
                <a:solidFill>
                  <a:schemeClr val="bg1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 e i </a:t>
            </a:r>
            <a:r>
              <a:rPr lang="it-IT" sz="1400" b="1">
                <a:solidFill>
                  <a:schemeClr val="bg1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Presidenti di Sezione </a:t>
            </a:r>
            <a:r>
              <a:rPr lang="it-IT" sz="1400">
                <a:solidFill>
                  <a:schemeClr val="bg1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hanno accesso diretto ai dati estratti dai registri giudiziari, con la possibilità di </a:t>
            </a:r>
            <a:r>
              <a:rPr lang="it-IT" sz="1400" b="1">
                <a:solidFill>
                  <a:schemeClr val="bg1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monitorare il carico di lavoro</a:t>
            </a:r>
            <a:r>
              <a:rPr lang="it-IT" sz="1400">
                <a:solidFill>
                  <a:schemeClr val="bg1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, l’</a:t>
            </a:r>
            <a:r>
              <a:rPr lang="it-IT" sz="1400" b="1">
                <a:solidFill>
                  <a:schemeClr val="bg1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andamento delle pratiche</a:t>
            </a:r>
            <a:r>
              <a:rPr lang="it-IT" sz="1400">
                <a:solidFill>
                  <a:schemeClr val="bg1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 e l'</a:t>
            </a:r>
            <a:r>
              <a:rPr lang="it-IT" sz="1400" b="1">
                <a:solidFill>
                  <a:schemeClr val="bg1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efficienza complessiva</a:t>
            </a:r>
            <a:r>
              <a:rPr lang="it-IT" sz="1400">
                <a:solidFill>
                  <a:schemeClr val="bg1"/>
                </a:solidFill>
                <a:effectLst/>
                <a:latin typeface="Arial"/>
                <a:ea typeface="Times New Roman" panose="02020603050405020304" pitchFamily="18" charset="0"/>
                <a:cs typeface="Mangal"/>
              </a:rPr>
              <a:t> dei singoli uffici.</a:t>
            </a:r>
            <a:endParaRPr lang="it-IT" sz="1400">
              <a:solidFill>
                <a:schemeClr val="bg1"/>
              </a:solidFill>
              <a:effectLst/>
              <a:latin typeface="Arial"/>
              <a:ea typeface="Calibri" panose="020F0502020204030204" pitchFamily="34" charset="0"/>
              <a:cs typeface="Mangal"/>
            </a:endParaRPr>
          </a:p>
        </p:txBody>
      </p:sp>
      <p:sp>
        <p:nvSpPr>
          <p:cNvPr id="3" name="TextBox 327">
            <a:extLst>
              <a:ext uri="{FF2B5EF4-FFF2-40B4-BE49-F238E27FC236}">
                <a16:creationId xmlns:a16="http://schemas.microsoft.com/office/drawing/2014/main" id="{FBEC2208-27CB-91D8-48C9-5EB9F874FDB2}"/>
              </a:ext>
            </a:extLst>
          </p:cNvPr>
          <p:cNvSpPr txBox="1"/>
          <p:nvPr/>
        </p:nvSpPr>
        <p:spPr>
          <a:xfrm>
            <a:off x="7837327" y="1850245"/>
            <a:ext cx="1974838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spcAft>
                <a:spcPts val="1800"/>
              </a:spcAft>
            </a:pPr>
            <a:r>
              <a:rPr lang="en-GB" b="1">
                <a:solidFill>
                  <a:schemeClr val="bg1"/>
                </a:solidFill>
                <a:latin typeface="Arial"/>
                <a:cs typeface="Arial"/>
              </a:rPr>
              <a:t>A </a:t>
            </a:r>
            <a:r>
              <a:rPr lang="en-GB" b="1" err="1">
                <a:solidFill>
                  <a:schemeClr val="bg1"/>
                </a:solidFill>
                <a:latin typeface="Arial"/>
                <a:cs typeface="Arial"/>
              </a:rPr>
              <a:t>cosa</a:t>
            </a:r>
            <a:r>
              <a:rPr lang="en-GB" b="1">
                <a:solidFill>
                  <a:schemeClr val="bg1"/>
                </a:solidFill>
                <a:latin typeface="Arial"/>
                <a:cs typeface="Arial"/>
              </a:rPr>
              <a:t> serve?</a:t>
            </a:r>
            <a:endParaRPr lang="en-IT" b="1">
              <a:solidFill>
                <a:schemeClr val="bg1"/>
              </a:solidFill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C96BE4DC-76C0-A326-A4F4-0AC0B858275B}"/>
              </a:ext>
            </a:extLst>
          </p:cNvPr>
          <p:cNvSpPr txBox="1">
            <a:spLocks/>
          </p:cNvSpPr>
          <p:nvPr/>
        </p:nvSpPr>
        <p:spPr>
          <a:xfrm>
            <a:off x="467518" y="205963"/>
            <a:ext cx="10710862" cy="5270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err="1"/>
              <a:t>Introduzione</a:t>
            </a:r>
            <a:r>
              <a:rPr lang="en-US"/>
              <a:t> e </a:t>
            </a:r>
            <a:r>
              <a:rPr lang="en-US" err="1"/>
              <a:t>contesto</a:t>
            </a:r>
            <a:endParaRPr lang="en-US"/>
          </a:p>
        </p:txBody>
      </p:sp>
      <p:sp>
        <p:nvSpPr>
          <p:cNvPr id="6" name="Casella di testo 2">
            <a:extLst>
              <a:ext uri="{FF2B5EF4-FFF2-40B4-BE49-F238E27FC236}">
                <a16:creationId xmlns:a16="http://schemas.microsoft.com/office/drawing/2014/main" id="{5B0C8482-510D-FFB0-0832-D5618971E58E}"/>
              </a:ext>
            </a:extLst>
          </p:cNvPr>
          <p:cNvSpPr txBox="1"/>
          <p:nvPr/>
        </p:nvSpPr>
        <p:spPr>
          <a:xfrm>
            <a:off x="215877" y="6316410"/>
            <a:ext cx="5826760" cy="40640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448310"/>
            <a:r>
              <a:rPr lang="it-IT" sz="2800" kern="1200">
                <a:solidFill>
                  <a:srgbClr val="003467"/>
                </a:solidFill>
                <a:effectLst/>
                <a:latin typeface="Kunstler Script" panose="030304020206070D0D06" pitchFamily="66" charset="0"/>
                <a:ea typeface="Calibri" panose="020F0502020204030204" pitchFamily="34" charset="0"/>
                <a:cs typeface="Mangal" panose="02040503050203030202" pitchFamily="18" charset="0"/>
              </a:rPr>
              <a:t>Dipartimento per l’innovazione tecnologica della giustizia</a:t>
            </a:r>
            <a:endParaRPr lang="it-IT" sz="2800">
              <a:solidFill>
                <a:srgbClr val="003467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it-IT" sz="280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 </a:t>
            </a:r>
          </a:p>
        </p:txBody>
      </p:sp>
      <p:sp>
        <p:nvSpPr>
          <p:cNvPr id="9" name="Rettangolo con angoli arrotondati 8">
            <a:extLst>
              <a:ext uri="{FF2B5EF4-FFF2-40B4-BE49-F238E27FC236}">
                <a16:creationId xmlns:a16="http://schemas.microsoft.com/office/drawing/2014/main" id="{81866885-2576-0F50-09D5-C0CE54F0D2F4}"/>
              </a:ext>
            </a:extLst>
          </p:cNvPr>
          <p:cNvSpPr/>
          <p:nvPr/>
        </p:nvSpPr>
        <p:spPr>
          <a:xfrm>
            <a:off x="467518" y="1152232"/>
            <a:ext cx="11503573" cy="4919296"/>
          </a:xfrm>
          <a:prstGeom prst="roundRect">
            <a:avLst/>
          </a:prstGeom>
          <a:noFill/>
          <a:ln>
            <a:solidFill>
              <a:srgbClr val="003467"/>
            </a:solidFill>
            <a:prstDash val="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bg1"/>
              </a:solidFill>
              <a:latin typeface="Arial "/>
            </a:endParaRPr>
          </a:p>
        </p:txBody>
      </p:sp>
      <p:pic>
        <p:nvPicPr>
          <p:cNvPr id="14" name="Picture 6">
            <a:extLst>
              <a:ext uri="{FF2B5EF4-FFF2-40B4-BE49-F238E27FC236}">
                <a16:creationId xmlns:a16="http://schemas.microsoft.com/office/drawing/2014/main" id="{E988BDB5-77EB-E70B-4C1A-93B25649C95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658" t="6914" r="11309"/>
          <a:stretch/>
        </p:blipFill>
        <p:spPr>
          <a:xfrm>
            <a:off x="3594651" y="3915732"/>
            <a:ext cx="3154680" cy="1936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4807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0DB1488-B105-2DC6-204B-87F93467C3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6945" y="1112058"/>
            <a:ext cx="1627743" cy="954194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B97B4E-EE13-D4AC-26EB-6BE3F4B8A3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99485" y="6342747"/>
            <a:ext cx="2743200" cy="365125"/>
          </a:xfrm>
        </p:spPr>
        <p:txBody>
          <a:bodyPr/>
          <a:lstStyle/>
          <a:p>
            <a:fld id="{D9E0929E-96CB-BE4F-BE0E-27EA31BFB3AF}" type="slidenum">
              <a:rPr lang="en-IT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fld>
            <a:endParaRPr lang="en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Content Placeholder 1">
            <a:extLst>
              <a:ext uri="{FF2B5EF4-FFF2-40B4-BE49-F238E27FC236}">
                <a16:creationId xmlns:a16="http://schemas.microsoft.com/office/drawing/2014/main" id="{8DDA20C6-A35C-D37F-DC90-CF3308DE27C6}"/>
              </a:ext>
            </a:extLst>
          </p:cNvPr>
          <p:cNvSpPr txBox="1">
            <a:spLocks/>
          </p:cNvSpPr>
          <p:nvPr/>
        </p:nvSpPr>
        <p:spPr>
          <a:xfrm>
            <a:off x="861989" y="2228902"/>
            <a:ext cx="451292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5750" indent="-28575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200" b="1">
                <a:solidFill>
                  <a:srgbClr val="85A3D8"/>
                </a:solidFill>
              </a:rPr>
              <a:t>1</a:t>
            </a:r>
            <a:endParaRPr lang="it-IT" sz="3200" b="1">
              <a:solidFill>
                <a:srgbClr val="85A3D8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Content Placeholder 1">
            <a:extLst>
              <a:ext uri="{FF2B5EF4-FFF2-40B4-BE49-F238E27FC236}">
                <a16:creationId xmlns:a16="http://schemas.microsoft.com/office/drawing/2014/main" id="{6D06B605-8022-56D7-E0F0-43A5990DE36E}"/>
              </a:ext>
            </a:extLst>
          </p:cNvPr>
          <p:cNvSpPr txBox="1">
            <a:spLocks/>
          </p:cNvSpPr>
          <p:nvPr/>
        </p:nvSpPr>
        <p:spPr>
          <a:xfrm>
            <a:off x="4790801" y="2228902"/>
            <a:ext cx="451292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5750" indent="-28575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200" b="1">
                <a:solidFill>
                  <a:srgbClr val="4472C4"/>
                </a:solidFill>
              </a:rPr>
              <a:t>2</a:t>
            </a:r>
            <a:endParaRPr lang="it-IT" sz="3200" b="1">
              <a:solidFill>
                <a:srgbClr val="4472C4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Content Placeholder 1">
            <a:extLst>
              <a:ext uri="{FF2B5EF4-FFF2-40B4-BE49-F238E27FC236}">
                <a16:creationId xmlns:a16="http://schemas.microsoft.com/office/drawing/2014/main" id="{4C5EC655-2786-F990-BF9B-D7A2CFDB31E7}"/>
              </a:ext>
            </a:extLst>
          </p:cNvPr>
          <p:cNvSpPr txBox="1">
            <a:spLocks/>
          </p:cNvSpPr>
          <p:nvPr/>
        </p:nvSpPr>
        <p:spPr>
          <a:xfrm>
            <a:off x="8626721" y="2228902"/>
            <a:ext cx="451292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5750" indent="-28575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200" b="1">
                <a:solidFill>
                  <a:srgbClr val="003467"/>
                </a:solidFill>
              </a:rPr>
              <a:t>3</a:t>
            </a:r>
            <a:endParaRPr lang="it-IT" sz="3200" b="1">
              <a:solidFill>
                <a:srgbClr val="003467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tangolo con angoli arrotondati 2">
            <a:extLst>
              <a:ext uri="{FF2B5EF4-FFF2-40B4-BE49-F238E27FC236}">
                <a16:creationId xmlns:a16="http://schemas.microsoft.com/office/drawing/2014/main" id="{BE9D916D-9CF8-B9CC-C8DF-803EC103C554}"/>
              </a:ext>
            </a:extLst>
          </p:cNvPr>
          <p:cNvSpPr/>
          <p:nvPr/>
        </p:nvSpPr>
        <p:spPr>
          <a:xfrm>
            <a:off x="598488" y="2879169"/>
            <a:ext cx="3059109" cy="3179987"/>
          </a:xfrm>
          <a:prstGeom prst="roundRect">
            <a:avLst/>
          </a:prstGeom>
          <a:solidFill>
            <a:srgbClr val="85A3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85A3D8"/>
              </a:solidFill>
            </a:endParaRPr>
          </a:p>
        </p:txBody>
      </p:sp>
      <p:sp>
        <p:nvSpPr>
          <p:cNvPr id="5" name="Rettangolo con angoli arrotondati 4">
            <a:extLst>
              <a:ext uri="{FF2B5EF4-FFF2-40B4-BE49-F238E27FC236}">
                <a16:creationId xmlns:a16="http://schemas.microsoft.com/office/drawing/2014/main" id="{DA7AF308-329D-3FAC-3A68-9C027C284048}"/>
              </a:ext>
            </a:extLst>
          </p:cNvPr>
          <p:cNvSpPr/>
          <p:nvPr/>
        </p:nvSpPr>
        <p:spPr>
          <a:xfrm>
            <a:off x="4464081" y="2888586"/>
            <a:ext cx="3059109" cy="3170568"/>
          </a:xfrm>
          <a:prstGeom prst="round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con angoli arrotondati 5">
            <a:extLst>
              <a:ext uri="{FF2B5EF4-FFF2-40B4-BE49-F238E27FC236}">
                <a16:creationId xmlns:a16="http://schemas.microsoft.com/office/drawing/2014/main" id="{CE6E3B79-044F-8F4F-10F4-BBB13D22A758}"/>
              </a:ext>
            </a:extLst>
          </p:cNvPr>
          <p:cNvSpPr/>
          <p:nvPr/>
        </p:nvSpPr>
        <p:spPr>
          <a:xfrm>
            <a:off x="8329675" y="2834827"/>
            <a:ext cx="3059109" cy="3224327"/>
          </a:xfrm>
          <a:prstGeom prst="roundRect">
            <a:avLst/>
          </a:prstGeom>
          <a:solidFill>
            <a:srgbClr val="00346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E2C72A54-4040-777D-3F7F-DF7B5B25583F}"/>
              </a:ext>
            </a:extLst>
          </p:cNvPr>
          <p:cNvSpPr txBox="1">
            <a:spLocks/>
          </p:cNvSpPr>
          <p:nvPr/>
        </p:nvSpPr>
        <p:spPr>
          <a:xfrm>
            <a:off x="803216" y="3300088"/>
            <a:ext cx="2739370" cy="233345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lvl="1">
              <a:lnSpc>
                <a:spcPct val="104000"/>
              </a:lnSpc>
              <a:spcBef>
                <a:spcPts val="1200"/>
              </a:spcBef>
              <a:defRPr sz="11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it-IT" sz="1400">
                <a:solidFill>
                  <a:schemeClr val="bg1"/>
                </a:solidFill>
              </a:rPr>
              <a:t>Promuovere un processo di </a:t>
            </a:r>
            <a:r>
              <a:rPr lang="it-IT" sz="1400" b="1">
                <a:solidFill>
                  <a:schemeClr val="bg1"/>
                </a:solidFill>
              </a:rPr>
              <a:t>autoanalisi</a:t>
            </a:r>
            <a:r>
              <a:rPr lang="it-IT" sz="1400">
                <a:solidFill>
                  <a:schemeClr val="bg1"/>
                </a:solidFill>
              </a:rPr>
              <a:t> costante sul livello di servizio e sull’efficienza </a:t>
            </a:r>
            <a:r>
              <a:rPr lang="it-IT" sz="1400" b="1">
                <a:solidFill>
                  <a:schemeClr val="bg1"/>
                </a:solidFill>
              </a:rPr>
              <a:t>organizzativa</a:t>
            </a:r>
            <a:r>
              <a:rPr lang="it-IT" sz="1400">
                <a:solidFill>
                  <a:schemeClr val="bg1"/>
                </a:solidFill>
              </a:rPr>
              <a:t> degli Uffici Giudiziari, attraverso la fornitura di dati oggettivi utili a migliorare l’autovalutazione e ad individuare eventuali aree di intervento.</a:t>
            </a:r>
            <a:r>
              <a:rPr lang="it-IT">
                <a:solidFill>
                  <a:schemeClr val="bg1"/>
                </a:solidFill>
              </a:rPr>
              <a:t>	</a:t>
            </a: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DF41278E-F0C1-64AD-01AB-2D4971DCCF6D}"/>
              </a:ext>
            </a:extLst>
          </p:cNvPr>
          <p:cNvSpPr txBox="1">
            <a:spLocks/>
          </p:cNvSpPr>
          <p:nvPr/>
        </p:nvSpPr>
        <p:spPr>
          <a:xfrm>
            <a:off x="4697812" y="3300088"/>
            <a:ext cx="2591646" cy="205331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lvl="1">
              <a:lnSpc>
                <a:spcPct val="104000"/>
              </a:lnSpc>
              <a:spcBef>
                <a:spcPts val="1200"/>
              </a:spcBef>
              <a:defRPr sz="11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it-IT" sz="1400">
                <a:solidFill>
                  <a:schemeClr val="bg1"/>
                </a:solidFill>
              </a:rPr>
              <a:t>Supporto alla programmazione delle </a:t>
            </a:r>
            <a:r>
              <a:rPr lang="it-IT" sz="1400" b="1">
                <a:solidFill>
                  <a:schemeClr val="bg1"/>
                </a:solidFill>
              </a:rPr>
              <a:t>attività ordinarie </a:t>
            </a:r>
            <a:r>
              <a:rPr lang="it-IT" sz="1400">
                <a:solidFill>
                  <a:schemeClr val="bg1"/>
                </a:solidFill>
              </a:rPr>
              <a:t>degli Uffici Giudiziari, con focus su verifiche ispettive e richieste </a:t>
            </a:r>
            <a:r>
              <a:rPr lang="it-IT" sz="1400" b="1">
                <a:solidFill>
                  <a:schemeClr val="bg1"/>
                </a:solidFill>
              </a:rPr>
              <a:t>statistiche nazionali e territoriali</a:t>
            </a:r>
            <a:r>
              <a:rPr lang="it-IT" sz="1400">
                <a:solidFill>
                  <a:schemeClr val="bg1"/>
                </a:solidFill>
              </a:rPr>
              <a:t>, in linea con i criteri </a:t>
            </a:r>
            <a:r>
              <a:rPr lang="it-IT" sz="1400" b="1">
                <a:solidFill>
                  <a:schemeClr val="bg1"/>
                </a:solidFill>
              </a:rPr>
              <a:t>DGSTAT</a:t>
            </a:r>
            <a:r>
              <a:rPr lang="it-IT" sz="14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5" name="Content Placeholder 1">
            <a:extLst>
              <a:ext uri="{FF2B5EF4-FFF2-40B4-BE49-F238E27FC236}">
                <a16:creationId xmlns:a16="http://schemas.microsoft.com/office/drawing/2014/main" id="{4EF9BFC3-0855-8292-66C6-D7B59443D51A}"/>
              </a:ext>
            </a:extLst>
          </p:cNvPr>
          <p:cNvSpPr txBox="1">
            <a:spLocks/>
          </p:cNvSpPr>
          <p:nvPr/>
        </p:nvSpPr>
        <p:spPr>
          <a:xfrm>
            <a:off x="8589277" y="3300088"/>
            <a:ext cx="2589103" cy="180555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lvl="1">
              <a:lnSpc>
                <a:spcPct val="104000"/>
              </a:lnSpc>
              <a:spcBef>
                <a:spcPts val="1200"/>
              </a:spcBef>
              <a:defRPr sz="11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it-IT" sz="1400" b="1">
                <a:solidFill>
                  <a:schemeClr val="bg1"/>
                </a:solidFill>
              </a:rPr>
              <a:t>Monitoraggio</a:t>
            </a:r>
            <a:r>
              <a:rPr lang="it-IT" sz="1400">
                <a:solidFill>
                  <a:schemeClr val="bg1"/>
                </a:solidFill>
              </a:rPr>
              <a:t> continuo dell'efficacia delle innovazioni </a:t>
            </a:r>
            <a:r>
              <a:rPr lang="it-IT" sz="1400" b="1">
                <a:solidFill>
                  <a:schemeClr val="bg1"/>
                </a:solidFill>
              </a:rPr>
              <a:t>organizzative</a:t>
            </a:r>
            <a:r>
              <a:rPr lang="it-IT" sz="1400">
                <a:solidFill>
                  <a:schemeClr val="bg1"/>
                </a:solidFill>
              </a:rPr>
              <a:t> e </a:t>
            </a:r>
            <a:r>
              <a:rPr lang="it-IT" sz="1400" b="1">
                <a:solidFill>
                  <a:schemeClr val="bg1"/>
                </a:solidFill>
              </a:rPr>
              <a:t>procedurali</a:t>
            </a:r>
            <a:r>
              <a:rPr lang="it-IT" sz="1400">
                <a:solidFill>
                  <a:schemeClr val="bg1"/>
                </a:solidFill>
              </a:rPr>
              <a:t>, consentendo misurazioni concrete dei risultati e l’ottimizzazione dei </a:t>
            </a:r>
            <a:r>
              <a:rPr lang="it-IT" sz="1400" b="1">
                <a:solidFill>
                  <a:schemeClr val="bg1"/>
                </a:solidFill>
              </a:rPr>
              <a:t>processi</a:t>
            </a:r>
            <a:r>
              <a:rPr lang="it-IT" sz="1400">
                <a:solidFill>
                  <a:schemeClr val="bg1"/>
                </a:solidFill>
              </a:rPr>
              <a:t> in base ai feedback raccolti.</a:t>
            </a:r>
            <a:endParaRPr lang="it-IT" sz="1400" b="1">
              <a:solidFill>
                <a:schemeClr val="bg1"/>
              </a:solidFill>
            </a:endParaRPr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48066A3D-DCB5-1336-2DB5-20B1F924982E}"/>
              </a:ext>
            </a:extLst>
          </p:cNvPr>
          <p:cNvSpPr txBox="1">
            <a:spLocks/>
          </p:cNvSpPr>
          <p:nvPr/>
        </p:nvSpPr>
        <p:spPr>
          <a:xfrm>
            <a:off x="5807995" y="1240893"/>
            <a:ext cx="5043360" cy="3693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5750" indent="-28575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800" b="1">
                <a:solidFill>
                  <a:srgbClr val="003467"/>
                </a:solidFill>
              </a:rPr>
              <a:t>Obiettivo</a:t>
            </a:r>
            <a:endParaRPr lang="it-IT" sz="1800" b="1">
              <a:solidFill>
                <a:srgbClr val="003467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91D449E5-061F-9CF2-7813-C8CF025279B3}"/>
              </a:ext>
            </a:extLst>
          </p:cNvPr>
          <p:cNvSpPr txBox="1">
            <a:spLocks/>
          </p:cNvSpPr>
          <p:nvPr/>
        </p:nvSpPr>
        <p:spPr>
          <a:xfrm>
            <a:off x="5864659" y="1614023"/>
            <a:ext cx="5524125" cy="35137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lvl="1">
              <a:lnSpc>
                <a:spcPct val="104000"/>
              </a:lnSpc>
              <a:spcBef>
                <a:spcPts val="1200"/>
              </a:spcBef>
              <a:defRPr sz="11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it-IT">
                <a:solidFill>
                  <a:srgbClr val="003467"/>
                </a:solidFill>
              </a:rPr>
              <a:t>Agevolare la fruizione dei dati estratti dai registri giudiziari.</a:t>
            </a:r>
          </a:p>
        </p:txBody>
      </p:sp>
      <p:sp>
        <p:nvSpPr>
          <p:cNvPr id="14" name="Content Placeholder 1">
            <a:extLst>
              <a:ext uri="{FF2B5EF4-FFF2-40B4-BE49-F238E27FC236}">
                <a16:creationId xmlns:a16="http://schemas.microsoft.com/office/drawing/2014/main" id="{68234289-16CF-2898-E007-05456DF56C03}"/>
              </a:ext>
            </a:extLst>
          </p:cNvPr>
          <p:cNvSpPr txBox="1">
            <a:spLocks/>
          </p:cNvSpPr>
          <p:nvPr/>
        </p:nvSpPr>
        <p:spPr>
          <a:xfrm>
            <a:off x="574369" y="1789712"/>
            <a:ext cx="3634941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5750" indent="-28575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000" b="1">
                <a:solidFill>
                  <a:srgbClr val="003467"/>
                </a:solidFill>
              </a:rPr>
              <a:t>Obiettivi macro-funzionali</a:t>
            </a:r>
            <a:endParaRPr lang="it-IT" sz="2000" b="1">
              <a:solidFill>
                <a:srgbClr val="003467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ttangolo 16">
            <a:extLst>
              <a:ext uri="{FF2B5EF4-FFF2-40B4-BE49-F238E27FC236}">
                <a16:creationId xmlns:a16="http://schemas.microsoft.com/office/drawing/2014/main" id="{AA43242B-5595-71DB-60F8-74D3C6C1D467}"/>
              </a:ext>
            </a:extLst>
          </p:cNvPr>
          <p:cNvSpPr/>
          <p:nvPr/>
        </p:nvSpPr>
        <p:spPr>
          <a:xfrm>
            <a:off x="4700423" y="1147776"/>
            <a:ext cx="6688361" cy="878370"/>
          </a:xfrm>
          <a:prstGeom prst="rect">
            <a:avLst/>
          </a:prstGeom>
          <a:noFill/>
          <a:ln>
            <a:solidFill>
              <a:srgbClr val="003467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0" name="Connettore diritto 19">
            <a:extLst>
              <a:ext uri="{FF2B5EF4-FFF2-40B4-BE49-F238E27FC236}">
                <a16:creationId xmlns:a16="http://schemas.microsoft.com/office/drawing/2014/main" id="{E78B3387-2D47-08C2-5E79-B77CB6AD7B6C}"/>
              </a:ext>
            </a:extLst>
          </p:cNvPr>
          <p:cNvCxnSpPr>
            <a:cxnSpLocks/>
          </p:cNvCxnSpPr>
          <p:nvPr/>
        </p:nvCxnSpPr>
        <p:spPr>
          <a:xfrm flipH="1">
            <a:off x="3410481" y="1504593"/>
            <a:ext cx="1287331" cy="0"/>
          </a:xfrm>
          <a:prstGeom prst="line">
            <a:avLst/>
          </a:prstGeom>
          <a:ln w="12700" cap="flat" cmpd="sng" algn="ctr">
            <a:solidFill>
              <a:srgbClr val="003467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9" name="Connettore diritto 28">
            <a:extLst>
              <a:ext uri="{FF2B5EF4-FFF2-40B4-BE49-F238E27FC236}">
                <a16:creationId xmlns:a16="http://schemas.microsoft.com/office/drawing/2014/main" id="{6EAA583D-8819-8ABD-084E-F4E97B49F671}"/>
              </a:ext>
            </a:extLst>
          </p:cNvPr>
          <p:cNvCxnSpPr>
            <a:cxnSpLocks/>
          </p:cNvCxnSpPr>
          <p:nvPr/>
        </p:nvCxnSpPr>
        <p:spPr>
          <a:xfrm>
            <a:off x="3410481" y="1504593"/>
            <a:ext cx="231" cy="285119"/>
          </a:xfrm>
          <a:prstGeom prst="line">
            <a:avLst/>
          </a:prstGeom>
          <a:ln w="12700" cap="flat" cmpd="sng" algn="ctr">
            <a:solidFill>
              <a:srgbClr val="003467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6" name="Casella di testo 2">
            <a:extLst>
              <a:ext uri="{FF2B5EF4-FFF2-40B4-BE49-F238E27FC236}">
                <a16:creationId xmlns:a16="http://schemas.microsoft.com/office/drawing/2014/main" id="{0DFA6B0D-4204-750A-9261-6F00B00F2D67}"/>
              </a:ext>
            </a:extLst>
          </p:cNvPr>
          <p:cNvSpPr txBox="1"/>
          <p:nvPr/>
        </p:nvSpPr>
        <p:spPr>
          <a:xfrm>
            <a:off x="215877" y="6316410"/>
            <a:ext cx="5826760" cy="40640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448310"/>
            <a:r>
              <a:rPr lang="it-IT" sz="2800" kern="1200">
                <a:solidFill>
                  <a:srgbClr val="003467"/>
                </a:solidFill>
                <a:effectLst/>
                <a:latin typeface="Kunstler Script" panose="030304020206070D0D06" pitchFamily="66" charset="0"/>
                <a:ea typeface="Calibri" panose="020F0502020204030204" pitchFamily="34" charset="0"/>
                <a:cs typeface="Mangal" panose="02040503050203030202" pitchFamily="18" charset="0"/>
              </a:rPr>
              <a:t>Dipartimento per l’innovazione tecnologica della giustizia</a:t>
            </a:r>
            <a:endParaRPr lang="it-IT" sz="2800">
              <a:solidFill>
                <a:srgbClr val="003467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it-IT" sz="280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 </a:t>
            </a: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E6BA8E51-2C05-3D84-E554-E414579BBC0F}"/>
              </a:ext>
            </a:extLst>
          </p:cNvPr>
          <p:cNvSpPr txBox="1">
            <a:spLocks/>
          </p:cNvSpPr>
          <p:nvPr/>
        </p:nvSpPr>
        <p:spPr>
          <a:xfrm>
            <a:off x="467518" y="205963"/>
            <a:ext cx="10710862" cy="5270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err="1"/>
              <a:t>Obiettivi</a:t>
            </a:r>
            <a:endParaRPr lang="en-US"/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B041FDB6-424F-2F8D-2AC1-46FB63F6E31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0456108" y="-433533"/>
            <a:ext cx="1005840" cy="187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3585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2">
            <a:extLst>
              <a:ext uri="{FF2B5EF4-FFF2-40B4-BE49-F238E27FC236}">
                <a16:creationId xmlns:a16="http://schemas.microsoft.com/office/drawing/2014/main" id="{850C1762-1432-A4C6-ED92-843FA24C4BCE}"/>
              </a:ext>
            </a:extLst>
          </p:cNvPr>
          <p:cNvGrpSpPr/>
          <p:nvPr/>
        </p:nvGrpSpPr>
        <p:grpSpPr>
          <a:xfrm>
            <a:off x="4490623" y="2026787"/>
            <a:ext cx="7396577" cy="1359818"/>
            <a:chOff x="4490623" y="1657671"/>
            <a:chExt cx="7396577" cy="1359818"/>
          </a:xfrm>
        </p:grpSpPr>
        <p:sp>
          <p:nvSpPr>
            <p:cNvPr id="8" name="Rettangolo con angoli arrotondati 7">
              <a:extLst>
                <a:ext uri="{FF2B5EF4-FFF2-40B4-BE49-F238E27FC236}">
                  <a16:creationId xmlns:a16="http://schemas.microsoft.com/office/drawing/2014/main" id="{BA721A97-9ED7-1884-2F2C-5AC80403877C}"/>
                </a:ext>
              </a:extLst>
            </p:cNvPr>
            <p:cNvSpPr/>
            <p:nvPr/>
          </p:nvSpPr>
          <p:spPr>
            <a:xfrm>
              <a:off x="4490623" y="1657671"/>
              <a:ext cx="7396577" cy="1359818"/>
            </a:xfrm>
            <a:prstGeom prst="roundRect">
              <a:avLst/>
            </a:prstGeom>
            <a:solidFill>
              <a:srgbClr val="85A3D8">
                <a:alpha val="38824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2">
                <a:buClr>
                  <a:srgbClr val="000000"/>
                </a:buClr>
                <a:defRPr/>
              </a:pPr>
              <a:r>
                <a:rPr lang="it-IT" sz="1400" b="1">
                  <a:solidFill>
                    <a:srgbClr val="003467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Uniformità nella raccolta e definizione delle statistiche. </a:t>
              </a:r>
            </a:p>
            <a:p>
              <a:pPr lvl="2">
                <a:buClr>
                  <a:srgbClr val="000000"/>
                </a:buClr>
                <a:defRPr/>
              </a:pPr>
              <a:r>
                <a:rPr lang="it-IT" sz="1400">
                  <a:solidFill>
                    <a:srgbClr val="003467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Allineando i dati rilevati a livello locale con quelli della DGSTAT, viene garantita un’armonizzazione delle informazioni utili sia per l'analisi interna degli Uffici Giudiziari che per la produzione di reportistica ufficiale.</a:t>
              </a:r>
            </a:p>
          </p:txBody>
        </p:sp>
        <p:pic>
          <p:nvPicPr>
            <p:cNvPr id="13" name="Elemento grafico 12" descr="Badge Segui con riempimento a tinta unita">
              <a:extLst>
                <a:ext uri="{FF2B5EF4-FFF2-40B4-BE49-F238E27FC236}">
                  <a16:creationId xmlns:a16="http://schemas.microsoft.com/office/drawing/2014/main" id="{7339E5B6-2C20-F84A-9572-9D1840A5EAB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686381" y="2025980"/>
              <a:ext cx="624680" cy="624680"/>
            </a:xfrm>
            <a:prstGeom prst="rect">
              <a:avLst/>
            </a:prstGeom>
          </p:spPr>
        </p:pic>
      </p:grp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76155D68-416F-3619-4CEE-B447758946AD}"/>
              </a:ext>
            </a:extLst>
          </p:cNvPr>
          <p:cNvSpPr txBox="1"/>
          <p:nvPr/>
        </p:nvSpPr>
        <p:spPr>
          <a:xfrm>
            <a:off x="517027" y="1211711"/>
            <a:ext cx="307228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Accedere in maniera </a:t>
            </a:r>
            <a:r>
              <a:rPr 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facile</a:t>
            </a:r>
            <a:r>
              <a:rPr lang="it-IT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it-IT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veloce</a:t>
            </a:r>
            <a:r>
              <a:rPr lang="it-IT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ai dati oggetto di monitoraggio</a:t>
            </a:r>
            <a:endParaRPr lang="it-IT">
              <a:solidFill>
                <a:schemeClr val="bg1"/>
              </a:solidFill>
            </a:endParaRPr>
          </a:p>
        </p:txBody>
      </p:sp>
      <p:sp>
        <p:nvSpPr>
          <p:cNvPr id="6" name="Rettangolo con angoli arrotondati 5">
            <a:extLst>
              <a:ext uri="{FF2B5EF4-FFF2-40B4-BE49-F238E27FC236}">
                <a16:creationId xmlns:a16="http://schemas.microsoft.com/office/drawing/2014/main" id="{A0337B99-FAFF-3F25-8F4B-F0B918745D2B}"/>
              </a:ext>
            </a:extLst>
          </p:cNvPr>
          <p:cNvSpPr/>
          <p:nvPr/>
        </p:nvSpPr>
        <p:spPr>
          <a:xfrm>
            <a:off x="368591" y="1346274"/>
            <a:ext cx="3834616" cy="1490687"/>
          </a:xfrm>
          <a:prstGeom prst="roundRect">
            <a:avLst/>
          </a:prstGeom>
          <a:solidFill>
            <a:srgbClr val="00346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«Accesso semplice e immediato </a:t>
            </a:r>
          </a:p>
          <a:p>
            <a:pPr algn="ctr"/>
            <a:r>
              <a:rPr lang="it-IT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 dati per un monitoraggio efficace».</a:t>
            </a:r>
            <a:endParaRPr lang="it-IT">
              <a:solidFill>
                <a:schemeClr val="bg1"/>
              </a:solidFill>
            </a:endParaRPr>
          </a:p>
        </p:txBody>
      </p:sp>
      <p:sp>
        <p:nvSpPr>
          <p:cNvPr id="16" name="Casella di testo 2">
            <a:extLst>
              <a:ext uri="{FF2B5EF4-FFF2-40B4-BE49-F238E27FC236}">
                <a16:creationId xmlns:a16="http://schemas.microsoft.com/office/drawing/2014/main" id="{EF2EF2EC-5CEC-3175-E05E-907E04C50BF2}"/>
              </a:ext>
            </a:extLst>
          </p:cNvPr>
          <p:cNvSpPr txBox="1"/>
          <p:nvPr/>
        </p:nvSpPr>
        <p:spPr>
          <a:xfrm>
            <a:off x="215877" y="6316410"/>
            <a:ext cx="5826760" cy="40640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448310"/>
            <a:r>
              <a:rPr lang="it-IT" sz="2800" kern="1200">
                <a:solidFill>
                  <a:srgbClr val="003467"/>
                </a:solidFill>
                <a:effectLst/>
                <a:latin typeface="Kunstler Script" panose="030304020206070D0D06" pitchFamily="66" charset="0"/>
                <a:ea typeface="Calibri" panose="020F0502020204030204" pitchFamily="34" charset="0"/>
                <a:cs typeface="Mangal" panose="02040503050203030202" pitchFamily="18" charset="0"/>
              </a:rPr>
              <a:t>Dipartimento per l’innovazione tecnologica della giustizia</a:t>
            </a:r>
            <a:endParaRPr lang="it-IT" sz="2800">
              <a:solidFill>
                <a:srgbClr val="003467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it-IT" sz="280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 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D87812CD-397C-0CFC-42B9-63436D60C44B}"/>
              </a:ext>
            </a:extLst>
          </p:cNvPr>
          <p:cNvSpPr txBox="1">
            <a:spLocks/>
          </p:cNvSpPr>
          <p:nvPr/>
        </p:nvSpPr>
        <p:spPr>
          <a:xfrm>
            <a:off x="5494164" y="4896032"/>
            <a:ext cx="6203311" cy="261610"/>
          </a:xfrm>
          <a:prstGeom prst="rect">
            <a:avLst/>
          </a:prstGeom>
        </p:spPr>
        <p:txBody>
          <a:bodyPr vert="horz" wrap="squar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buClr>
                <a:srgbClr val="000000"/>
              </a:buClr>
              <a:defRPr/>
            </a:pPr>
            <a:endParaRPr lang="it-IT" sz="1400" b="1">
              <a:solidFill>
                <a:srgbClr val="00346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Content Placeholder 6">
            <a:extLst>
              <a:ext uri="{FF2B5EF4-FFF2-40B4-BE49-F238E27FC236}">
                <a16:creationId xmlns:a16="http://schemas.microsoft.com/office/drawing/2014/main" id="{EC03F925-F475-32F5-3C87-265DEF27E6A2}"/>
              </a:ext>
            </a:extLst>
          </p:cNvPr>
          <p:cNvSpPr txBox="1">
            <a:spLocks/>
          </p:cNvSpPr>
          <p:nvPr/>
        </p:nvSpPr>
        <p:spPr>
          <a:xfrm>
            <a:off x="467518" y="205963"/>
            <a:ext cx="10710862" cy="5270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err="1"/>
              <a:t>Principali</a:t>
            </a:r>
            <a:r>
              <a:rPr lang="en-US"/>
              <a:t> </a:t>
            </a:r>
            <a:r>
              <a:rPr lang="en-US" err="1"/>
              <a:t>vantaggi</a:t>
            </a:r>
            <a:endParaRPr lang="en-US"/>
          </a:p>
        </p:txBody>
      </p:sp>
      <p:sp>
        <p:nvSpPr>
          <p:cNvPr id="22" name="Rettangolo con angoli arrotondati 21">
            <a:extLst>
              <a:ext uri="{FF2B5EF4-FFF2-40B4-BE49-F238E27FC236}">
                <a16:creationId xmlns:a16="http://schemas.microsoft.com/office/drawing/2014/main" id="{672E62C1-B4C5-A35C-D8FE-1AEB76E0B363}"/>
              </a:ext>
            </a:extLst>
          </p:cNvPr>
          <p:cNvSpPr/>
          <p:nvPr/>
        </p:nvSpPr>
        <p:spPr>
          <a:xfrm>
            <a:off x="1778001" y="1152232"/>
            <a:ext cx="10193090" cy="4919296"/>
          </a:xfrm>
          <a:prstGeom prst="roundRect">
            <a:avLst/>
          </a:prstGeom>
          <a:noFill/>
          <a:ln>
            <a:solidFill>
              <a:srgbClr val="003467"/>
            </a:solidFill>
            <a:prstDash val="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bg1"/>
              </a:solidFill>
              <a:latin typeface="Arial "/>
            </a:endParaRPr>
          </a:p>
        </p:txBody>
      </p:sp>
      <p:pic>
        <p:nvPicPr>
          <p:cNvPr id="30" name="Picture 9">
            <a:extLst>
              <a:ext uri="{FF2B5EF4-FFF2-40B4-BE49-F238E27FC236}">
                <a16:creationId xmlns:a16="http://schemas.microsoft.com/office/drawing/2014/main" id="{B030F60E-DCD3-46C4-FE9F-72D3BBACB9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877" y="3169578"/>
            <a:ext cx="4180283" cy="2710527"/>
          </a:xfrm>
          <a:prstGeom prst="rect">
            <a:avLst/>
          </a:prstGeom>
        </p:spPr>
      </p:pic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D3C64279-2DBD-BACA-4C49-53A1492CE4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99485" y="6342747"/>
            <a:ext cx="2743200" cy="365125"/>
          </a:xfrm>
        </p:spPr>
        <p:txBody>
          <a:bodyPr/>
          <a:lstStyle/>
          <a:p>
            <a:fld id="{D9E0929E-96CB-BE4F-BE0E-27EA31BFB3AF}" type="slidenum">
              <a:rPr lang="en-IT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fld>
            <a:endParaRPr lang="en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uppo 3">
            <a:extLst>
              <a:ext uri="{FF2B5EF4-FFF2-40B4-BE49-F238E27FC236}">
                <a16:creationId xmlns:a16="http://schemas.microsoft.com/office/drawing/2014/main" id="{73B25F9E-89E8-2B9B-73DA-845DD68E6283}"/>
              </a:ext>
            </a:extLst>
          </p:cNvPr>
          <p:cNvGrpSpPr/>
          <p:nvPr/>
        </p:nvGrpSpPr>
        <p:grpSpPr>
          <a:xfrm>
            <a:off x="4490622" y="3805824"/>
            <a:ext cx="7396577" cy="1372783"/>
            <a:chOff x="4490623" y="2369672"/>
            <a:chExt cx="7396577" cy="1372783"/>
          </a:xfrm>
        </p:grpSpPr>
        <p:sp>
          <p:nvSpPr>
            <p:cNvPr id="7" name="Rettangolo con angoli arrotondati 6">
              <a:extLst>
                <a:ext uri="{FF2B5EF4-FFF2-40B4-BE49-F238E27FC236}">
                  <a16:creationId xmlns:a16="http://schemas.microsoft.com/office/drawing/2014/main" id="{04A0F3D7-BA6C-99E8-494B-90F73E9717C7}"/>
                </a:ext>
              </a:extLst>
            </p:cNvPr>
            <p:cNvSpPr/>
            <p:nvPr/>
          </p:nvSpPr>
          <p:spPr>
            <a:xfrm>
              <a:off x="4490623" y="2369672"/>
              <a:ext cx="7396577" cy="1372783"/>
            </a:xfrm>
            <a:prstGeom prst="roundRect">
              <a:avLst/>
            </a:prstGeom>
            <a:solidFill>
              <a:srgbClr val="85A3D8">
                <a:alpha val="39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2">
                <a:buClr>
                  <a:srgbClr val="000000"/>
                </a:buClr>
                <a:defRPr/>
              </a:pPr>
              <a:r>
                <a:rPr lang="it-IT" sz="1400" b="1">
                  <a:solidFill>
                    <a:srgbClr val="003467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Uniformità nella valutazione distrettuale dell'operato dei Magistrati.</a:t>
              </a:r>
            </a:p>
            <a:p>
              <a:pPr lvl="2">
                <a:buClr>
                  <a:srgbClr val="000000"/>
                </a:buClr>
                <a:defRPr/>
              </a:pPr>
              <a:r>
                <a:rPr lang="it-IT" sz="1400">
                  <a:solidFill>
                    <a:srgbClr val="003467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/>
                </a:rPr>
                <a:t>Fornendo ai Presidenti di Tribunale e di Sezione strumenti di misurazione standardizzati, si favorisce una gestione più trasparente ed efficace riguardo l'andamento complessivo delle attività degli Uffici e di ciascun Magistrato.</a:t>
              </a:r>
            </a:p>
          </p:txBody>
        </p:sp>
        <p:pic>
          <p:nvPicPr>
            <p:cNvPr id="9" name="Elemento grafico 8" descr="Badge Segui con riempimento a tinta unita">
              <a:extLst>
                <a:ext uri="{FF2B5EF4-FFF2-40B4-BE49-F238E27FC236}">
                  <a16:creationId xmlns:a16="http://schemas.microsoft.com/office/drawing/2014/main" id="{8281F714-9632-3A8D-91DF-25ACFEED63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726573" y="2759510"/>
              <a:ext cx="624680" cy="624680"/>
            </a:xfrm>
            <a:prstGeom prst="rect">
              <a:avLst/>
            </a:prstGeom>
          </p:spPr>
        </p:pic>
      </p:grpSp>
      <p:pic>
        <p:nvPicPr>
          <p:cNvPr id="36" name="Immagine 35">
            <a:extLst>
              <a:ext uri="{FF2B5EF4-FFF2-40B4-BE49-F238E27FC236}">
                <a16:creationId xmlns:a16="http://schemas.microsoft.com/office/drawing/2014/main" id="{131669AB-7FEC-E000-2D3A-C774E40CBD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33110" y="2167444"/>
            <a:ext cx="609524" cy="609524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560BD068-F591-B917-9CAB-0CE2BB05D5C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0456108" y="-433533"/>
            <a:ext cx="1005840" cy="187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8129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ttangolo con angoli arrotondati 50">
            <a:extLst>
              <a:ext uri="{FF2B5EF4-FFF2-40B4-BE49-F238E27FC236}">
                <a16:creationId xmlns:a16="http://schemas.microsoft.com/office/drawing/2014/main" id="{0F2006AB-BF89-C57A-DEA1-AD8EE9165AF0}"/>
              </a:ext>
            </a:extLst>
          </p:cNvPr>
          <p:cNvSpPr/>
          <p:nvPr/>
        </p:nvSpPr>
        <p:spPr>
          <a:xfrm>
            <a:off x="617488" y="1542146"/>
            <a:ext cx="6565803" cy="4519621"/>
          </a:xfrm>
          <a:prstGeom prst="roundRect">
            <a:avLst/>
          </a:prstGeom>
          <a:solidFill>
            <a:srgbClr val="E3EA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B97B4E-EE13-D4AC-26EB-6BE3F4B8A3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99485" y="6342747"/>
            <a:ext cx="2743200" cy="365125"/>
          </a:xfrm>
        </p:spPr>
        <p:txBody>
          <a:bodyPr/>
          <a:lstStyle/>
          <a:p>
            <a:fld id="{D9E0929E-96CB-BE4F-BE0E-27EA31BFB3AF}" type="slidenum">
              <a:rPr lang="en-IT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fld>
            <a:endParaRPr lang="en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12" name="Connettore diritto 511">
            <a:extLst>
              <a:ext uri="{FF2B5EF4-FFF2-40B4-BE49-F238E27FC236}">
                <a16:creationId xmlns:a16="http://schemas.microsoft.com/office/drawing/2014/main" id="{DE03620D-7BC7-AF12-300F-A165C8797A34}"/>
              </a:ext>
            </a:extLst>
          </p:cNvPr>
          <p:cNvCxnSpPr>
            <a:cxnSpLocks/>
          </p:cNvCxnSpPr>
          <p:nvPr/>
        </p:nvCxnSpPr>
        <p:spPr>
          <a:xfrm flipH="1">
            <a:off x="924128" y="3641052"/>
            <a:ext cx="1884355" cy="0"/>
          </a:xfrm>
          <a:prstGeom prst="line">
            <a:avLst/>
          </a:prstGeom>
          <a:ln>
            <a:solidFill>
              <a:srgbClr val="003467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ttangolo con angoli arrotondati 4">
            <a:extLst>
              <a:ext uri="{FF2B5EF4-FFF2-40B4-BE49-F238E27FC236}">
                <a16:creationId xmlns:a16="http://schemas.microsoft.com/office/drawing/2014/main" id="{FC213D62-4A0C-A624-B463-164F5DBFE180}"/>
              </a:ext>
            </a:extLst>
          </p:cNvPr>
          <p:cNvSpPr/>
          <p:nvPr/>
        </p:nvSpPr>
        <p:spPr>
          <a:xfrm rot="2662051">
            <a:off x="4496566" y="3367540"/>
            <a:ext cx="2316328" cy="2219054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con angoli arrotondati 5">
            <a:extLst>
              <a:ext uri="{FF2B5EF4-FFF2-40B4-BE49-F238E27FC236}">
                <a16:creationId xmlns:a16="http://schemas.microsoft.com/office/drawing/2014/main" id="{F251FC30-D18A-E39C-0D1B-2E98EAD84003}"/>
              </a:ext>
            </a:extLst>
          </p:cNvPr>
          <p:cNvSpPr/>
          <p:nvPr/>
        </p:nvSpPr>
        <p:spPr>
          <a:xfrm rot="2662051">
            <a:off x="2672195" y="3615140"/>
            <a:ext cx="1750026" cy="1616385"/>
          </a:xfrm>
          <a:prstGeom prst="roundRect">
            <a:avLst/>
          </a:prstGeom>
          <a:solidFill>
            <a:schemeClr val="accent1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TextBox 327">
            <a:extLst>
              <a:ext uri="{FF2B5EF4-FFF2-40B4-BE49-F238E27FC236}">
                <a16:creationId xmlns:a16="http://schemas.microsoft.com/office/drawing/2014/main" id="{96E98287-73FF-602D-C6C0-6646D122F341}"/>
              </a:ext>
            </a:extLst>
          </p:cNvPr>
          <p:cNvSpPr txBox="1"/>
          <p:nvPr/>
        </p:nvSpPr>
        <p:spPr>
          <a:xfrm>
            <a:off x="7572634" y="1613229"/>
            <a:ext cx="3771228" cy="33855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Aft>
                <a:spcPts val="1800"/>
              </a:spcAft>
            </a:pPr>
            <a:r>
              <a:rPr lang="en-GB" sz="1600" b="1" err="1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Rilascio</a:t>
            </a:r>
            <a:r>
              <a:rPr lang="en-GB" sz="1600" b="1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err="1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graduale</a:t>
            </a:r>
            <a:r>
              <a:rPr lang="en-GB" sz="1600" b="1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T" sz="1600" b="1">
              <a:solidFill>
                <a:srgbClr val="00346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Connettore diritto 16">
            <a:extLst>
              <a:ext uri="{FF2B5EF4-FFF2-40B4-BE49-F238E27FC236}">
                <a16:creationId xmlns:a16="http://schemas.microsoft.com/office/drawing/2014/main" id="{B2B82A64-205E-FFE0-92D5-85EA2C4E89E7}"/>
              </a:ext>
            </a:extLst>
          </p:cNvPr>
          <p:cNvCxnSpPr>
            <a:cxnSpLocks/>
          </p:cNvCxnSpPr>
          <p:nvPr/>
        </p:nvCxnSpPr>
        <p:spPr>
          <a:xfrm flipH="1">
            <a:off x="3818599" y="3087638"/>
            <a:ext cx="1390033" cy="0"/>
          </a:xfrm>
          <a:prstGeom prst="line">
            <a:avLst/>
          </a:prstGeom>
          <a:ln>
            <a:solidFill>
              <a:srgbClr val="003467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70D7E360-D59C-FA87-910B-851308E4FF41}"/>
              </a:ext>
            </a:extLst>
          </p:cNvPr>
          <p:cNvSpPr txBox="1"/>
          <p:nvPr/>
        </p:nvSpPr>
        <p:spPr>
          <a:xfrm>
            <a:off x="2974885" y="3854051"/>
            <a:ext cx="177801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</a:pPr>
            <a:r>
              <a:rPr lang="it-IT" sz="1200" b="1">
                <a:solidFill>
                  <a:schemeClr val="bg1"/>
                </a:solidFill>
                <a:latin typeface="Arial "/>
                <a:cs typeface="Mangal" panose="02040503050203030202" pitchFamily="18" charset="0"/>
              </a:rPr>
              <a:t>2023</a:t>
            </a:r>
            <a:r>
              <a:rPr lang="it-IT" sz="1200" b="1">
                <a:solidFill>
                  <a:schemeClr val="bg1"/>
                </a:solidFill>
                <a:highlight>
                  <a:srgbClr val="FFFF00"/>
                </a:highlight>
                <a:latin typeface="Arial "/>
                <a:cs typeface="Mangal" panose="02040503050203030202" pitchFamily="18" charset="0"/>
              </a:rPr>
              <a:t> </a:t>
            </a:r>
          </a:p>
          <a:p>
            <a:pPr marL="0" marR="0">
              <a:spcBef>
                <a:spcPts val="0"/>
              </a:spcBef>
            </a:pPr>
            <a:endParaRPr lang="it-IT" sz="1200" b="1">
              <a:solidFill>
                <a:schemeClr val="bg1"/>
              </a:solidFill>
              <a:latin typeface="Arial "/>
              <a:cs typeface="Mangal" panose="02040503050203030202" pitchFamily="18" charset="0"/>
            </a:endParaRPr>
          </a:p>
          <a:p>
            <a:pPr marL="0" marR="0">
              <a:spcBef>
                <a:spcPts val="0"/>
              </a:spcBef>
            </a:pPr>
            <a:r>
              <a:rPr lang="it-IT" sz="14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Tribunale </a:t>
            </a:r>
          </a:p>
          <a:p>
            <a:pPr marL="0" marR="0">
              <a:spcBef>
                <a:spcPts val="0"/>
              </a:spcBef>
            </a:pPr>
            <a:r>
              <a:rPr lang="it-IT" sz="14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di Catania</a:t>
            </a:r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. </a:t>
            </a:r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EB3FAC40-4AA7-4D6B-C3F5-81C705B4DBB7}"/>
              </a:ext>
            </a:extLst>
          </p:cNvPr>
          <p:cNvSpPr txBox="1"/>
          <p:nvPr/>
        </p:nvSpPr>
        <p:spPr>
          <a:xfrm>
            <a:off x="855838" y="2333625"/>
            <a:ext cx="2017481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1200"/>
              </a:spcAft>
            </a:pPr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Nel 2023 è stata avviata una </a:t>
            </a:r>
            <a:r>
              <a:rPr lang="it-IT" sz="14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fase di sperimentazione </a:t>
            </a:r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condotta presso il </a:t>
            </a:r>
            <a:r>
              <a:rPr lang="it-IT" sz="14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Tribunale di Catania</a:t>
            </a:r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.</a:t>
            </a:r>
          </a:p>
        </p:txBody>
      </p: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88E0B7BD-C80F-EBE8-78D4-07A216F255C0}"/>
              </a:ext>
            </a:extLst>
          </p:cNvPr>
          <p:cNvSpPr txBox="1"/>
          <p:nvPr/>
        </p:nvSpPr>
        <p:spPr>
          <a:xfrm>
            <a:off x="598487" y="785796"/>
            <a:ext cx="1120116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1200"/>
              </a:spcAft>
            </a:pPr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Al fine di creare uno </a:t>
            </a:r>
            <a:r>
              <a:rPr lang="it-IT" sz="14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strumento tecnicamente intuitivo </a:t>
            </a:r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e </a:t>
            </a:r>
            <a:r>
              <a:rPr lang="it-IT" sz="14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funzionale</a:t>
            </a:r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, oltre che rispondente alle </a:t>
            </a:r>
            <a:r>
              <a:rPr lang="it-IT" sz="14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effettive esigenze dei Presidenti di Tribunale </a:t>
            </a:r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e di </a:t>
            </a:r>
            <a:r>
              <a:rPr lang="it-IT" sz="14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Sezione </a:t>
            </a:r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relativamente alle loro attività di controllo e di pianificazione, di seguito il dettaglio previsto per il </a:t>
            </a:r>
            <a:r>
              <a:rPr lang="it-IT" sz="14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rilascio graduale </a:t>
            </a:r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dell’applicativo. </a:t>
            </a:r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CCE83B72-1BAD-5A8C-2484-FCA5A7644122}"/>
              </a:ext>
            </a:extLst>
          </p:cNvPr>
          <p:cNvSpPr txBox="1"/>
          <p:nvPr/>
        </p:nvSpPr>
        <p:spPr>
          <a:xfrm>
            <a:off x="4970213" y="3854051"/>
            <a:ext cx="1657132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</a:pPr>
            <a:r>
              <a:rPr lang="it-IT" sz="1200" b="1">
                <a:solidFill>
                  <a:schemeClr val="bg1"/>
                </a:solidFill>
                <a:latin typeface="Arial "/>
                <a:cs typeface="Mangal" panose="02040503050203030202" pitchFamily="18" charset="0"/>
              </a:rPr>
              <a:t>2024</a:t>
            </a:r>
          </a:p>
          <a:p>
            <a:pPr marL="0" marR="0">
              <a:spcBef>
                <a:spcPts val="0"/>
              </a:spcBef>
            </a:pPr>
            <a:endParaRPr lang="it-IT" sz="1200" b="1">
              <a:solidFill>
                <a:schemeClr val="bg1"/>
              </a:solidFill>
              <a:latin typeface="Arial "/>
              <a:cs typeface="Mangal" panose="02040503050203030202" pitchFamily="18" charset="0"/>
            </a:endParaRPr>
          </a:p>
          <a:p>
            <a:r>
              <a:rPr lang="it-IT" sz="1400" b="1">
                <a:solidFill>
                  <a:srgbClr val="003467"/>
                </a:solidFill>
                <a:latin typeface="Arial "/>
                <a:cs typeface="Mangal" panose="02040503050203030202" pitchFamily="18" charset="0"/>
              </a:rPr>
              <a:t>Tribunali pilota di Brindisi, Catania, Palmi e Torino</a:t>
            </a:r>
            <a:r>
              <a:rPr lang="it-IT" sz="1400">
                <a:solidFill>
                  <a:srgbClr val="003467"/>
                </a:solidFill>
                <a:latin typeface="Arial "/>
                <a:cs typeface="Mangal" panose="02040503050203030202" pitchFamily="18" charset="0"/>
              </a:rPr>
              <a:t>.</a:t>
            </a:r>
          </a:p>
          <a:p>
            <a:pPr marL="0" marR="0">
              <a:spcBef>
                <a:spcPts val="0"/>
              </a:spcBef>
            </a:pPr>
            <a:endParaRPr lang="it-IT" sz="1200">
              <a:solidFill>
                <a:srgbClr val="003465"/>
              </a:solidFill>
              <a:latin typeface="Arial "/>
              <a:cs typeface="Mangal" panose="02040503050203030202" pitchFamily="18" charset="0"/>
            </a:endParaRPr>
          </a:p>
        </p:txBody>
      </p:sp>
      <p:sp>
        <p:nvSpPr>
          <p:cNvPr id="41" name="CasellaDiTesto 40">
            <a:extLst>
              <a:ext uri="{FF2B5EF4-FFF2-40B4-BE49-F238E27FC236}">
                <a16:creationId xmlns:a16="http://schemas.microsoft.com/office/drawing/2014/main" id="{C3BE3E48-A439-404A-8D05-320E2AA7393D}"/>
              </a:ext>
            </a:extLst>
          </p:cNvPr>
          <p:cNvSpPr txBox="1"/>
          <p:nvPr/>
        </p:nvSpPr>
        <p:spPr>
          <a:xfrm>
            <a:off x="3697489" y="1860488"/>
            <a:ext cx="2842592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Nel </a:t>
            </a:r>
            <a:r>
              <a:rPr lang="it-IT" sz="14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2024</a:t>
            </a:r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 si prevede l’implementazione dell’applicativo presso i Tribunali pilota di </a:t>
            </a:r>
            <a:r>
              <a:rPr lang="it-IT" sz="14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Brindisi</a:t>
            </a:r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, </a:t>
            </a:r>
            <a:r>
              <a:rPr lang="it-IT" sz="14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Catania</a:t>
            </a:r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, </a:t>
            </a:r>
            <a:r>
              <a:rPr lang="it-IT" sz="14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Palmi </a:t>
            </a:r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e </a:t>
            </a:r>
            <a:r>
              <a:rPr lang="it-IT" sz="14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Torino</a:t>
            </a:r>
            <a:r>
              <a:rPr lang="it-IT" sz="14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.</a:t>
            </a:r>
          </a:p>
        </p:txBody>
      </p:sp>
      <p:sp>
        <p:nvSpPr>
          <p:cNvPr id="43" name="CasellaDiTesto 42">
            <a:extLst>
              <a:ext uri="{FF2B5EF4-FFF2-40B4-BE49-F238E27FC236}">
                <a16:creationId xmlns:a16="http://schemas.microsoft.com/office/drawing/2014/main" id="{5F322B09-84DA-5E1A-A41A-E28523896944}"/>
              </a:ext>
            </a:extLst>
          </p:cNvPr>
          <p:cNvSpPr txBox="1"/>
          <p:nvPr/>
        </p:nvSpPr>
        <p:spPr>
          <a:xfrm>
            <a:off x="867404" y="3954417"/>
            <a:ext cx="164257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1200"/>
              </a:spcAft>
            </a:pPr>
            <a:r>
              <a:rPr lang="it-IT" sz="12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Le </a:t>
            </a:r>
            <a:r>
              <a:rPr lang="it-IT" sz="12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necessità operative </a:t>
            </a:r>
            <a:r>
              <a:rPr lang="it-IT" sz="12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sono state identificate per mezzo di un’</a:t>
            </a:r>
            <a:r>
              <a:rPr lang="it-IT" sz="12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indagine nazionale, </a:t>
            </a:r>
            <a:r>
              <a:rPr lang="it-IT" sz="12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fondamentale per delineare le diverse </a:t>
            </a:r>
            <a:r>
              <a:rPr lang="it-IT" sz="1200" b="1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aree funzionali </a:t>
            </a:r>
            <a:r>
              <a:rPr lang="it-IT" sz="1200">
                <a:solidFill>
                  <a:srgbClr val="003465"/>
                </a:solidFill>
                <a:latin typeface="Arial "/>
                <a:cs typeface="Mangal" panose="02040503050203030202" pitchFamily="18" charset="0"/>
              </a:rPr>
              <a:t>dell’applicativo.</a:t>
            </a:r>
          </a:p>
        </p:txBody>
      </p:sp>
      <p:sp>
        <p:nvSpPr>
          <p:cNvPr id="47" name="TextBox 327">
            <a:extLst>
              <a:ext uri="{FF2B5EF4-FFF2-40B4-BE49-F238E27FC236}">
                <a16:creationId xmlns:a16="http://schemas.microsoft.com/office/drawing/2014/main" id="{6CE793C7-6344-4D9B-1513-EE6363BB0FF0}"/>
              </a:ext>
            </a:extLst>
          </p:cNvPr>
          <p:cNvSpPr txBox="1"/>
          <p:nvPr/>
        </p:nvSpPr>
        <p:spPr>
          <a:xfrm>
            <a:off x="849935" y="3692739"/>
            <a:ext cx="2381308" cy="27699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1200" b="1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Indagine</a:t>
            </a:r>
            <a:r>
              <a:rPr lang="en-GB" sz="12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b="1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nazionale</a:t>
            </a:r>
            <a:endParaRPr lang="en-IT" sz="1200" b="1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0" name="Connettore diritto 49">
            <a:extLst>
              <a:ext uri="{FF2B5EF4-FFF2-40B4-BE49-F238E27FC236}">
                <a16:creationId xmlns:a16="http://schemas.microsoft.com/office/drawing/2014/main" id="{92B5218B-64FB-AE6D-3837-6CED32E2CF6E}"/>
              </a:ext>
            </a:extLst>
          </p:cNvPr>
          <p:cNvCxnSpPr>
            <a:cxnSpLocks/>
          </p:cNvCxnSpPr>
          <p:nvPr/>
        </p:nvCxnSpPr>
        <p:spPr>
          <a:xfrm>
            <a:off x="7371822" y="1574734"/>
            <a:ext cx="0" cy="4576098"/>
          </a:xfrm>
          <a:prstGeom prst="line">
            <a:avLst/>
          </a:prstGeom>
          <a:ln w="19050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54" name="TextBox 327">
            <a:extLst>
              <a:ext uri="{FF2B5EF4-FFF2-40B4-BE49-F238E27FC236}">
                <a16:creationId xmlns:a16="http://schemas.microsoft.com/office/drawing/2014/main" id="{95ACB542-826F-85EC-2343-55240C859527}"/>
              </a:ext>
            </a:extLst>
          </p:cNvPr>
          <p:cNvSpPr txBox="1"/>
          <p:nvPr/>
        </p:nvSpPr>
        <p:spPr>
          <a:xfrm>
            <a:off x="971925" y="1628436"/>
            <a:ext cx="2381308" cy="33855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Aft>
                <a:spcPts val="1800"/>
              </a:spcAft>
            </a:pPr>
            <a:r>
              <a:rPr lang="en-GB" sz="1600" b="1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Fase</a:t>
            </a:r>
            <a:r>
              <a:rPr lang="en-GB" sz="16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sperimentale</a:t>
            </a:r>
            <a:endParaRPr lang="en-IT" sz="1600" b="1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CasellaDiTesto 55">
            <a:extLst>
              <a:ext uri="{FF2B5EF4-FFF2-40B4-BE49-F238E27FC236}">
                <a16:creationId xmlns:a16="http://schemas.microsoft.com/office/drawing/2014/main" id="{2026391C-C423-A269-CC68-A653BB08FBD1}"/>
              </a:ext>
            </a:extLst>
          </p:cNvPr>
          <p:cNvSpPr txBox="1"/>
          <p:nvPr/>
        </p:nvSpPr>
        <p:spPr>
          <a:xfrm>
            <a:off x="7560354" y="1929623"/>
            <a:ext cx="417575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>
                <a:solidFill>
                  <a:srgbClr val="003465"/>
                </a:solidFill>
                <a:latin typeface="Arial" panose="020B0604020202020204" pitchFamily="34" charset="0"/>
                <a:cs typeface="Mangal" panose="02040503050203030202" pitchFamily="18" charset="0"/>
              </a:rPr>
              <a:t>Dopo aver </a:t>
            </a:r>
            <a:r>
              <a:rPr lang="it-IT" sz="1400" b="1">
                <a:solidFill>
                  <a:srgbClr val="003465"/>
                </a:solidFill>
                <a:latin typeface="Arial" panose="020B0604020202020204" pitchFamily="34" charset="0"/>
                <a:cs typeface="Mangal" panose="02040503050203030202" pitchFamily="18" charset="0"/>
              </a:rPr>
              <a:t>testato</a:t>
            </a:r>
            <a:r>
              <a:rPr lang="it-IT" sz="1400">
                <a:solidFill>
                  <a:srgbClr val="003465"/>
                </a:solidFill>
                <a:latin typeface="Arial" panose="020B0604020202020204" pitchFamily="34" charset="0"/>
                <a:cs typeface="Mangal" panose="02040503050203030202" pitchFamily="18" charset="0"/>
              </a:rPr>
              <a:t> l’usabilità del Sistema e averne </a:t>
            </a:r>
            <a:r>
              <a:rPr lang="it-IT" sz="1400" b="1">
                <a:solidFill>
                  <a:srgbClr val="003465"/>
                </a:solidFill>
                <a:latin typeface="Arial" panose="020B0604020202020204" pitchFamily="34" charset="0"/>
                <a:cs typeface="Mangal" panose="02040503050203030202" pitchFamily="18" charset="0"/>
              </a:rPr>
              <a:t>validato</a:t>
            </a:r>
            <a:r>
              <a:rPr lang="it-IT" sz="1400">
                <a:solidFill>
                  <a:srgbClr val="003465"/>
                </a:solidFill>
                <a:latin typeface="Arial" panose="020B0604020202020204" pitchFamily="34" charset="0"/>
                <a:cs typeface="Mangal" panose="02040503050203030202" pitchFamily="18" charset="0"/>
              </a:rPr>
              <a:t> le funzionalità all'interno di contesti operativi reali, si prevede il </a:t>
            </a:r>
            <a:r>
              <a:rPr lang="it-IT" sz="1400" b="1">
                <a:solidFill>
                  <a:srgbClr val="003465"/>
                </a:solidFill>
                <a:latin typeface="Arial" panose="020B0604020202020204" pitchFamily="34" charset="0"/>
                <a:cs typeface="Mangal" panose="02040503050203030202" pitchFamily="18" charset="0"/>
              </a:rPr>
              <a:t>rilascio graduale </a:t>
            </a:r>
            <a:r>
              <a:rPr lang="it-IT" sz="1400">
                <a:solidFill>
                  <a:srgbClr val="003465"/>
                </a:solidFill>
                <a:latin typeface="Arial" panose="020B0604020202020204" pitchFamily="34" charset="0"/>
                <a:cs typeface="Mangal" panose="02040503050203030202" pitchFamily="18" charset="0"/>
              </a:rPr>
              <a:t>nel resto dei Tribunali di Italia. </a:t>
            </a:r>
          </a:p>
        </p:txBody>
      </p:sp>
      <p:cxnSp>
        <p:nvCxnSpPr>
          <p:cNvPr id="57" name="Connettore diritto 56">
            <a:extLst>
              <a:ext uri="{FF2B5EF4-FFF2-40B4-BE49-F238E27FC236}">
                <a16:creationId xmlns:a16="http://schemas.microsoft.com/office/drawing/2014/main" id="{DDD8B98D-0814-FEF3-9E49-DE372055AE39}"/>
              </a:ext>
            </a:extLst>
          </p:cNvPr>
          <p:cNvCxnSpPr>
            <a:cxnSpLocks/>
          </p:cNvCxnSpPr>
          <p:nvPr/>
        </p:nvCxnSpPr>
        <p:spPr>
          <a:xfrm flipH="1">
            <a:off x="7745330" y="2905181"/>
            <a:ext cx="1390033" cy="0"/>
          </a:xfrm>
          <a:prstGeom prst="line">
            <a:avLst/>
          </a:prstGeom>
          <a:ln>
            <a:solidFill>
              <a:srgbClr val="003467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 di testo 2">
            <a:extLst>
              <a:ext uri="{FF2B5EF4-FFF2-40B4-BE49-F238E27FC236}">
                <a16:creationId xmlns:a16="http://schemas.microsoft.com/office/drawing/2014/main" id="{A163C7D6-BFCF-7FF2-37FE-B8164A35481B}"/>
              </a:ext>
            </a:extLst>
          </p:cNvPr>
          <p:cNvSpPr txBox="1"/>
          <p:nvPr/>
        </p:nvSpPr>
        <p:spPr>
          <a:xfrm>
            <a:off x="215877" y="6316410"/>
            <a:ext cx="5826760" cy="40640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448310"/>
            <a:r>
              <a:rPr lang="it-IT" sz="2800" kern="1200">
                <a:solidFill>
                  <a:srgbClr val="003467"/>
                </a:solidFill>
                <a:effectLst/>
                <a:latin typeface="Kunstler Script" panose="030304020206070D0D06" pitchFamily="66" charset="0"/>
                <a:ea typeface="Calibri" panose="020F0502020204030204" pitchFamily="34" charset="0"/>
                <a:cs typeface="Mangal" panose="02040503050203030202" pitchFamily="18" charset="0"/>
              </a:rPr>
              <a:t>Dipartimento per l’innovazione tecnologica della giustizia</a:t>
            </a:r>
            <a:endParaRPr lang="it-IT" sz="2800">
              <a:solidFill>
                <a:srgbClr val="003467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it-IT" sz="2800">
                <a:solidFill>
                  <a:srgbClr val="00346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 </a:t>
            </a:r>
          </a:p>
        </p:txBody>
      </p:sp>
      <p:sp>
        <p:nvSpPr>
          <p:cNvPr id="58" name="Content Placeholder 6">
            <a:extLst>
              <a:ext uri="{FF2B5EF4-FFF2-40B4-BE49-F238E27FC236}">
                <a16:creationId xmlns:a16="http://schemas.microsoft.com/office/drawing/2014/main" id="{40BBD658-0B1E-6BB2-FF22-F3FFD563165A}"/>
              </a:ext>
            </a:extLst>
          </p:cNvPr>
          <p:cNvSpPr txBox="1">
            <a:spLocks/>
          </p:cNvSpPr>
          <p:nvPr/>
        </p:nvSpPr>
        <p:spPr>
          <a:xfrm>
            <a:off x="467518" y="205963"/>
            <a:ext cx="10710862" cy="5270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err="1"/>
              <a:t>Rilascio</a:t>
            </a:r>
            <a:r>
              <a:rPr lang="en-US"/>
              <a:t> </a:t>
            </a:r>
            <a:r>
              <a:rPr lang="en-US" err="1"/>
              <a:t>graduale</a:t>
            </a:r>
            <a:endParaRPr lang="en-US"/>
          </a:p>
        </p:txBody>
      </p:sp>
      <p:pic>
        <p:nvPicPr>
          <p:cNvPr id="62" name="Picture 29">
            <a:extLst>
              <a:ext uri="{FF2B5EF4-FFF2-40B4-BE49-F238E27FC236}">
                <a16:creationId xmlns:a16="http://schemas.microsoft.com/office/drawing/2014/main" id="{192CCF6A-E93E-8146-09D0-EFBA24B179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0822" y="5396954"/>
            <a:ext cx="1778013" cy="991525"/>
          </a:xfrm>
          <a:prstGeom prst="rect">
            <a:avLst/>
          </a:prstGeom>
        </p:spPr>
      </p:pic>
      <p:sp>
        <p:nvSpPr>
          <p:cNvPr id="10" name="Rettangolo con angoli arrotondati 9">
            <a:extLst>
              <a:ext uri="{FF2B5EF4-FFF2-40B4-BE49-F238E27FC236}">
                <a16:creationId xmlns:a16="http://schemas.microsoft.com/office/drawing/2014/main" id="{2CB20C3B-851B-DC18-D613-03804F4B0F20}"/>
              </a:ext>
            </a:extLst>
          </p:cNvPr>
          <p:cNvSpPr/>
          <p:nvPr/>
        </p:nvSpPr>
        <p:spPr>
          <a:xfrm rot="2662051">
            <a:off x="8182657" y="3217597"/>
            <a:ext cx="2517014" cy="2587709"/>
          </a:xfrm>
          <a:prstGeom prst="roundRect">
            <a:avLst/>
          </a:prstGeom>
          <a:solidFill>
            <a:srgbClr val="00346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8DC7D356-EB8C-0368-1788-40586DB144E4}"/>
              </a:ext>
            </a:extLst>
          </p:cNvPr>
          <p:cNvSpPr txBox="1"/>
          <p:nvPr/>
        </p:nvSpPr>
        <p:spPr>
          <a:xfrm>
            <a:off x="8638635" y="3854051"/>
            <a:ext cx="177801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 b="1">
                <a:solidFill>
                  <a:schemeClr val="accent1"/>
                </a:solidFill>
                <a:latin typeface="Arial "/>
                <a:cs typeface="Mangal" panose="02040503050203030202" pitchFamily="18" charset="0"/>
              </a:rPr>
              <a:t>2025</a:t>
            </a:r>
          </a:p>
          <a:p>
            <a:endParaRPr lang="it-IT" sz="1400" b="1">
              <a:solidFill>
                <a:schemeClr val="accent1"/>
              </a:solidFill>
              <a:latin typeface="Arial "/>
              <a:cs typeface="Mangal" panose="02040503050203030202" pitchFamily="18" charset="0"/>
            </a:endParaRPr>
          </a:p>
          <a:p>
            <a:pPr marL="0" marR="0">
              <a:spcBef>
                <a:spcPts val="0"/>
              </a:spcBef>
            </a:pPr>
            <a:r>
              <a:rPr lang="it-IT" sz="1400" b="1">
                <a:solidFill>
                  <a:schemeClr val="bg1"/>
                </a:solidFill>
                <a:latin typeface="Arial "/>
                <a:cs typeface="Mangal" panose="02040503050203030202" pitchFamily="18" charset="0"/>
              </a:rPr>
              <a:t>Tribunali di </a:t>
            </a:r>
          </a:p>
          <a:p>
            <a:pPr marL="0" marR="0">
              <a:spcBef>
                <a:spcPts val="0"/>
              </a:spcBef>
            </a:pPr>
            <a:r>
              <a:rPr lang="it-IT" sz="1400" b="1">
                <a:solidFill>
                  <a:schemeClr val="bg1"/>
                </a:solidFill>
                <a:latin typeface="Arial "/>
                <a:cs typeface="Mangal" panose="02040503050203030202" pitchFamily="18" charset="0"/>
              </a:rPr>
              <a:t>Italia. </a:t>
            </a:r>
            <a:endParaRPr lang="it-IT" sz="1400">
              <a:solidFill>
                <a:schemeClr val="bg1"/>
              </a:solidFill>
              <a:latin typeface="Arial "/>
              <a:cs typeface="Mangal" panose="02040503050203030202" pitchFamily="18" charset="0"/>
            </a:endParaRP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485A8664-EE10-4811-6FF7-51621B215B5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933"/>
          <a:stretch/>
        </p:blipFill>
        <p:spPr>
          <a:xfrm rot="16200000">
            <a:off x="10556356" y="-533781"/>
            <a:ext cx="805343" cy="187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7972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>
            <a:extLst>
              <a:ext uri="{FF2B5EF4-FFF2-40B4-BE49-F238E27FC236}">
                <a16:creationId xmlns:a16="http://schemas.microsoft.com/office/drawing/2014/main" id="{C0C8C8A3-94C6-4902-85B2-4B8A14EA0BCC}"/>
              </a:ext>
            </a:extLst>
          </p:cNvPr>
          <p:cNvSpPr/>
          <p:nvPr/>
        </p:nvSpPr>
        <p:spPr>
          <a:xfrm>
            <a:off x="0" y="636189"/>
            <a:ext cx="12192000" cy="1203287"/>
          </a:xfrm>
          <a:prstGeom prst="rect">
            <a:avLst/>
          </a:prstGeom>
          <a:solidFill>
            <a:schemeClr val="accent1">
              <a:alpha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52361FDC-0F60-53A1-DBC0-989F3BDCA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74121" y="6356350"/>
            <a:ext cx="2743200" cy="365125"/>
          </a:xfrm>
        </p:spPr>
        <p:txBody>
          <a:bodyPr/>
          <a:lstStyle/>
          <a:p>
            <a:fld id="{D9E0929E-96CB-BE4F-BE0E-27EA31BFB3AF}" type="slidenum">
              <a:rPr lang="en-IT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fld>
            <a:endParaRPr lang="en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DDEE4393-5709-D27B-39AF-6A77CED6D560}"/>
              </a:ext>
            </a:extLst>
          </p:cNvPr>
          <p:cNvSpPr txBox="1">
            <a:spLocks/>
          </p:cNvSpPr>
          <p:nvPr/>
        </p:nvSpPr>
        <p:spPr>
          <a:xfrm>
            <a:off x="617538" y="482601"/>
            <a:ext cx="4391025" cy="19857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b="1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AREE FUNZIONALI</a:t>
            </a:r>
          </a:p>
          <a:p>
            <a:pPr marL="0" indent="0">
              <a:buNone/>
            </a:pPr>
            <a:endParaRPr lang="en-US" b="1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b="1">
              <a:solidFill>
                <a:schemeClr val="bg1"/>
              </a:solidFill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15B497AC-BFE5-60DA-66FD-77F98C617DF3}"/>
              </a:ext>
            </a:extLst>
          </p:cNvPr>
          <p:cNvSpPr txBox="1">
            <a:spLocks/>
          </p:cNvSpPr>
          <p:nvPr/>
        </p:nvSpPr>
        <p:spPr>
          <a:xfrm>
            <a:off x="858952" y="2528824"/>
            <a:ext cx="2815426" cy="258532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5750" indent="-28575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1200"/>
              </a:spcAft>
            </a:pPr>
            <a:r>
              <a:rPr lang="it-IT" sz="180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Mangal" panose="02040503050203030202" pitchFamily="18" charset="0"/>
              </a:rPr>
              <a:t>Gli elementi conoscitivi fondamentali per le attività di monitoraggio, indagati tramite l'analisi delle esigenze dei Presidenti di Sezione, </a:t>
            </a:r>
            <a:r>
              <a:rPr lang="it-IT" sz="1800">
                <a:solidFill>
                  <a:schemeClr val="bg1"/>
                </a:solidFill>
                <a:ea typeface="Times New Roman" panose="02020603050405020304" pitchFamily="18" charset="0"/>
                <a:cs typeface="Mangal" panose="02040503050203030202" pitchFamily="18" charset="0"/>
              </a:rPr>
              <a:t>sono stati </a:t>
            </a:r>
            <a:r>
              <a:rPr lang="it-IT" sz="180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Mangal" panose="02040503050203030202" pitchFamily="18" charset="0"/>
              </a:rPr>
              <a:t>sistematizzati in </a:t>
            </a:r>
            <a:r>
              <a:rPr lang="it-IT" sz="1800" b="1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Mangal" panose="02040503050203030202" pitchFamily="18" charset="0"/>
              </a:rPr>
              <a:t>sei aree funzionali </a:t>
            </a:r>
            <a:r>
              <a:rPr lang="it-IT" sz="180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Mangal" panose="02040503050203030202" pitchFamily="18" charset="0"/>
              </a:rPr>
              <a:t>dell’applicativo. </a:t>
            </a:r>
            <a:endParaRPr lang="it-IT" sz="200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774B46B8-5521-527B-46EB-F3BE8B74A311}"/>
              </a:ext>
            </a:extLst>
          </p:cNvPr>
          <p:cNvCxnSpPr>
            <a:cxnSpLocks/>
          </p:cNvCxnSpPr>
          <p:nvPr/>
        </p:nvCxnSpPr>
        <p:spPr>
          <a:xfrm flipH="1">
            <a:off x="666531" y="1610500"/>
            <a:ext cx="3154680" cy="0"/>
          </a:xfrm>
          <a:prstGeom prst="line">
            <a:avLst/>
          </a:prstGeom>
          <a:ln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1" descr="Shape, icon&#10;&#10;Description automatically generated">
            <a:extLst>
              <a:ext uri="{FF2B5EF4-FFF2-40B4-BE49-F238E27FC236}">
                <a16:creationId xmlns:a16="http://schemas.microsoft.com/office/drawing/2014/main" id="{4795B4AD-A953-4E8C-1D1D-70369DE8C6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-1289" t="-581" r="-434" b="581"/>
          <a:stretch/>
        </p:blipFill>
        <p:spPr>
          <a:xfrm rot="20054035">
            <a:off x="10493141" y="127737"/>
            <a:ext cx="1159574" cy="1136644"/>
          </a:xfrm>
          <a:prstGeom prst="rect">
            <a:avLst/>
          </a:prstGeom>
        </p:spPr>
      </p:pic>
      <p:pic>
        <p:nvPicPr>
          <p:cNvPr id="30" name="Picture 5">
            <a:extLst>
              <a:ext uri="{FF2B5EF4-FFF2-40B4-BE49-F238E27FC236}">
                <a16:creationId xmlns:a16="http://schemas.microsoft.com/office/drawing/2014/main" id="{3BB67F94-9ADD-52F6-D3E5-EC2711EB02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1528" y="1839476"/>
            <a:ext cx="6518058" cy="3696978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A6357853-8414-A6DD-37BE-FC575E101564}"/>
              </a:ext>
            </a:extLst>
          </p:cNvPr>
          <p:cNvSpPr txBox="1"/>
          <p:nvPr/>
        </p:nvSpPr>
        <p:spPr>
          <a:xfrm>
            <a:off x="7268067" y="2444934"/>
            <a:ext cx="3277654" cy="1687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/>
            <a:r>
              <a:rPr lang="it-IT" sz="1000" b="1" i="0">
                <a:solidFill>
                  <a:srgbClr val="00346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Indici</a:t>
            </a:r>
          </a:p>
        </p:txBody>
      </p:sp>
      <p:sp>
        <p:nvSpPr>
          <p:cNvPr id="22" name="CasellaDiTesto 9">
            <a:extLst>
              <a:ext uri="{FF2B5EF4-FFF2-40B4-BE49-F238E27FC236}">
                <a16:creationId xmlns:a16="http://schemas.microsoft.com/office/drawing/2014/main" id="{D17C7D59-B6D5-135D-1F12-0771EF3907B4}"/>
              </a:ext>
            </a:extLst>
          </p:cNvPr>
          <p:cNvSpPr txBox="1"/>
          <p:nvPr/>
        </p:nvSpPr>
        <p:spPr>
          <a:xfrm>
            <a:off x="7268067" y="3059764"/>
            <a:ext cx="327765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/>
            <a:r>
              <a:rPr lang="it-IT" sz="1000" b="1" i="0">
                <a:solidFill>
                  <a:srgbClr val="00346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Flussi</a:t>
            </a:r>
          </a:p>
        </p:txBody>
      </p:sp>
      <p:sp>
        <p:nvSpPr>
          <p:cNvPr id="25" name="CasellaDiTesto 9">
            <a:extLst>
              <a:ext uri="{FF2B5EF4-FFF2-40B4-BE49-F238E27FC236}">
                <a16:creationId xmlns:a16="http://schemas.microsoft.com/office/drawing/2014/main" id="{942A1478-CF74-3D2A-167B-7706559291AA}"/>
              </a:ext>
            </a:extLst>
          </p:cNvPr>
          <p:cNvSpPr txBox="1"/>
          <p:nvPr/>
        </p:nvSpPr>
        <p:spPr>
          <a:xfrm>
            <a:off x="7268067" y="3974136"/>
            <a:ext cx="3277654" cy="1687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/>
            <a:r>
              <a:rPr lang="it-IT" sz="1000" b="1" i="0">
                <a:solidFill>
                  <a:srgbClr val="00346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Sezioni</a:t>
            </a:r>
          </a:p>
        </p:txBody>
      </p:sp>
      <p:sp>
        <p:nvSpPr>
          <p:cNvPr id="26" name="CasellaDiTesto 9">
            <a:extLst>
              <a:ext uri="{FF2B5EF4-FFF2-40B4-BE49-F238E27FC236}">
                <a16:creationId xmlns:a16="http://schemas.microsoft.com/office/drawing/2014/main" id="{1F183ADC-AA1A-EB14-72FE-90827878DC0A}"/>
              </a:ext>
            </a:extLst>
          </p:cNvPr>
          <p:cNvSpPr txBox="1"/>
          <p:nvPr/>
        </p:nvSpPr>
        <p:spPr>
          <a:xfrm>
            <a:off x="7268067" y="2750538"/>
            <a:ext cx="3277654" cy="1687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/>
            <a:r>
              <a:rPr lang="it-IT" sz="1000" b="1" i="0">
                <a:solidFill>
                  <a:srgbClr val="00346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Monitoraggio magistrato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38B739C-2C80-A336-BB96-2C409333BBDB}"/>
              </a:ext>
            </a:extLst>
          </p:cNvPr>
          <p:cNvSpPr/>
          <p:nvPr/>
        </p:nvSpPr>
        <p:spPr>
          <a:xfrm>
            <a:off x="7794835" y="3104920"/>
            <a:ext cx="1157681" cy="724074"/>
          </a:xfrm>
          <a:prstGeom prst="rect">
            <a:avLst/>
          </a:prstGeom>
          <a:solidFill>
            <a:srgbClr val="DEDED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CasellaDiTesto 9">
            <a:extLst>
              <a:ext uri="{FF2B5EF4-FFF2-40B4-BE49-F238E27FC236}">
                <a16:creationId xmlns:a16="http://schemas.microsoft.com/office/drawing/2014/main" id="{4B2383C4-1B0E-229F-8662-33CDED57E5E1}"/>
              </a:ext>
            </a:extLst>
          </p:cNvPr>
          <p:cNvSpPr txBox="1"/>
          <p:nvPr/>
        </p:nvSpPr>
        <p:spPr>
          <a:xfrm>
            <a:off x="7268067" y="3352685"/>
            <a:ext cx="3277654" cy="1687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/>
            <a:r>
              <a:rPr lang="it-IT" sz="1000" b="1" i="0">
                <a:solidFill>
                  <a:srgbClr val="00346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Tempistiche riserve</a:t>
            </a:r>
          </a:p>
        </p:txBody>
      </p:sp>
      <p:sp>
        <p:nvSpPr>
          <p:cNvPr id="24" name="CasellaDiTesto 9">
            <a:extLst>
              <a:ext uri="{FF2B5EF4-FFF2-40B4-BE49-F238E27FC236}">
                <a16:creationId xmlns:a16="http://schemas.microsoft.com/office/drawing/2014/main" id="{3636E9C7-96D0-F0F2-B772-D25F1FD23C64}"/>
              </a:ext>
            </a:extLst>
          </p:cNvPr>
          <p:cNvSpPr txBox="1"/>
          <p:nvPr/>
        </p:nvSpPr>
        <p:spPr>
          <a:xfrm>
            <a:off x="7268067" y="3647647"/>
            <a:ext cx="3277654" cy="1687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/>
            <a:r>
              <a:rPr lang="it-IT" sz="1000" b="1" i="0">
                <a:solidFill>
                  <a:srgbClr val="00346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Incarichi</a:t>
            </a:r>
          </a:p>
        </p:txBody>
      </p:sp>
      <p:sp>
        <p:nvSpPr>
          <p:cNvPr id="20" name="Freccia destra con strisce 19">
            <a:extLst>
              <a:ext uri="{FF2B5EF4-FFF2-40B4-BE49-F238E27FC236}">
                <a16:creationId xmlns:a16="http://schemas.microsoft.com/office/drawing/2014/main" id="{AD505C1D-2255-8C36-A50F-90D211C1BDD0}"/>
              </a:ext>
            </a:extLst>
          </p:cNvPr>
          <p:cNvSpPr/>
          <p:nvPr/>
        </p:nvSpPr>
        <p:spPr>
          <a:xfrm>
            <a:off x="3856178" y="3185956"/>
            <a:ext cx="1361239" cy="1197776"/>
          </a:xfrm>
          <a:prstGeom prst="stripedRightArrow">
            <a:avLst/>
          </a:pr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26A3626F-702B-F626-FFB5-93E396A901B7}"/>
              </a:ext>
            </a:extLst>
          </p:cNvPr>
          <p:cNvSpPr>
            <a:spLocks noChangeAspect="1"/>
          </p:cNvSpPr>
          <p:nvPr/>
        </p:nvSpPr>
        <p:spPr>
          <a:xfrm rot="17424101" flipV="1">
            <a:off x="6953331" y="2448425"/>
            <a:ext cx="253172" cy="253172"/>
          </a:xfrm>
          <a:prstGeom prst="ellipse">
            <a:avLst/>
          </a:prstGeom>
          <a:solidFill>
            <a:srgbClr val="0034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6" name="Elemento grafico 5" descr="Portatile con riempimento a tinta unita">
            <a:extLst>
              <a:ext uri="{FF2B5EF4-FFF2-40B4-BE49-F238E27FC236}">
                <a16:creationId xmlns:a16="http://schemas.microsoft.com/office/drawing/2014/main" id="{84F133C6-6506-0BC6-00C6-716D19B9CF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993549" y="2504801"/>
            <a:ext cx="173931" cy="132096"/>
          </a:xfrm>
          <a:prstGeom prst="rect">
            <a:avLst/>
          </a:prstGeom>
        </p:spPr>
      </p:pic>
      <p:sp>
        <p:nvSpPr>
          <p:cNvPr id="53" name="Oval 52">
            <a:extLst>
              <a:ext uri="{FF2B5EF4-FFF2-40B4-BE49-F238E27FC236}">
                <a16:creationId xmlns:a16="http://schemas.microsoft.com/office/drawing/2014/main" id="{DDC169A4-4180-97C6-464A-45EFA09DCDE6}"/>
              </a:ext>
            </a:extLst>
          </p:cNvPr>
          <p:cNvSpPr>
            <a:spLocks noChangeAspect="1"/>
          </p:cNvSpPr>
          <p:nvPr/>
        </p:nvSpPr>
        <p:spPr>
          <a:xfrm rot="17424101" flipV="1">
            <a:off x="6953331" y="2743819"/>
            <a:ext cx="253172" cy="253172"/>
          </a:xfrm>
          <a:prstGeom prst="ellipse">
            <a:avLst/>
          </a:prstGeom>
          <a:solidFill>
            <a:srgbClr val="0034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9" name="Elemento grafico 52" descr="Cicli con persone con riempimento a tinta unita">
            <a:extLst>
              <a:ext uri="{FF2B5EF4-FFF2-40B4-BE49-F238E27FC236}">
                <a16:creationId xmlns:a16="http://schemas.microsoft.com/office/drawing/2014/main" id="{FFBD570F-53EC-5ABF-F48C-F1EC1FA6DE6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958721" y="2765694"/>
            <a:ext cx="245436" cy="186402"/>
          </a:xfrm>
          <a:prstGeom prst="rect">
            <a:avLst/>
          </a:prstGeom>
        </p:spPr>
      </p:pic>
      <p:sp>
        <p:nvSpPr>
          <p:cNvPr id="54" name="Oval 53">
            <a:extLst>
              <a:ext uri="{FF2B5EF4-FFF2-40B4-BE49-F238E27FC236}">
                <a16:creationId xmlns:a16="http://schemas.microsoft.com/office/drawing/2014/main" id="{707E7A80-49A2-DE89-5048-020638CFB94D}"/>
              </a:ext>
            </a:extLst>
          </p:cNvPr>
          <p:cNvSpPr>
            <a:spLocks noChangeAspect="1"/>
          </p:cNvSpPr>
          <p:nvPr/>
        </p:nvSpPr>
        <p:spPr>
          <a:xfrm rot="17424101" flipV="1">
            <a:off x="6953331" y="3051451"/>
            <a:ext cx="253172" cy="253172"/>
          </a:xfrm>
          <a:prstGeom prst="ellipse">
            <a:avLst/>
          </a:prstGeom>
          <a:solidFill>
            <a:srgbClr val="0034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" name="Elemento grafico 14" descr="Grafico a barre con riempimento a tinta unita">
            <a:extLst>
              <a:ext uri="{FF2B5EF4-FFF2-40B4-BE49-F238E27FC236}">
                <a16:creationId xmlns:a16="http://schemas.microsoft.com/office/drawing/2014/main" id="{CAF03D6F-3F49-E44B-C3FB-9F16200278C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993497" y="3110646"/>
            <a:ext cx="173931" cy="132096"/>
          </a:xfrm>
          <a:prstGeom prst="rect">
            <a:avLst/>
          </a:prstGeom>
        </p:spPr>
      </p:pic>
      <p:sp>
        <p:nvSpPr>
          <p:cNvPr id="55" name="Oval 54">
            <a:extLst>
              <a:ext uri="{FF2B5EF4-FFF2-40B4-BE49-F238E27FC236}">
                <a16:creationId xmlns:a16="http://schemas.microsoft.com/office/drawing/2014/main" id="{2CC99601-4EAF-51E3-BCEA-3A62A9A7D0FC}"/>
              </a:ext>
            </a:extLst>
          </p:cNvPr>
          <p:cNvSpPr>
            <a:spLocks noChangeAspect="1"/>
          </p:cNvSpPr>
          <p:nvPr/>
        </p:nvSpPr>
        <p:spPr>
          <a:xfrm rot="17424101" flipV="1">
            <a:off x="6953331" y="3339137"/>
            <a:ext cx="253172" cy="253172"/>
          </a:xfrm>
          <a:prstGeom prst="ellipse">
            <a:avLst/>
          </a:prstGeom>
          <a:solidFill>
            <a:srgbClr val="0034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2" name="Elemento grafico 15" descr="Grafico a barre con andamento ascendente con riempimento a tinta unita">
            <a:extLst>
              <a:ext uri="{FF2B5EF4-FFF2-40B4-BE49-F238E27FC236}">
                <a16:creationId xmlns:a16="http://schemas.microsoft.com/office/drawing/2014/main" id="{02EB7396-B37F-CCAB-78AD-21557B60BD7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997103" y="3402055"/>
            <a:ext cx="174000" cy="132149"/>
          </a:xfrm>
          <a:prstGeom prst="rect">
            <a:avLst/>
          </a:prstGeom>
        </p:spPr>
      </p:pic>
      <p:sp>
        <p:nvSpPr>
          <p:cNvPr id="56" name="Oval 55">
            <a:extLst>
              <a:ext uri="{FF2B5EF4-FFF2-40B4-BE49-F238E27FC236}">
                <a16:creationId xmlns:a16="http://schemas.microsoft.com/office/drawing/2014/main" id="{97930867-663E-493B-1FE9-FFB26DBCA69E}"/>
              </a:ext>
            </a:extLst>
          </p:cNvPr>
          <p:cNvSpPr>
            <a:spLocks noChangeAspect="1"/>
          </p:cNvSpPr>
          <p:nvPr/>
        </p:nvSpPr>
        <p:spPr>
          <a:xfrm rot="17424101" flipV="1">
            <a:off x="6953331" y="3635088"/>
            <a:ext cx="253172" cy="253172"/>
          </a:xfrm>
          <a:prstGeom prst="ellipse">
            <a:avLst/>
          </a:prstGeom>
          <a:solidFill>
            <a:srgbClr val="0034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4" name="Elemento grafico 17" descr="Elenco con riempimento a tinta unita">
            <a:extLst>
              <a:ext uri="{FF2B5EF4-FFF2-40B4-BE49-F238E27FC236}">
                <a16:creationId xmlns:a16="http://schemas.microsoft.com/office/drawing/2014/main" id="{F0A7DC2B-B14A-69CF-86A3-34C36B58EE6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992542" y="3696898"/>
            <a:ext cx="173931" cy="132096"/>
          </a:xfrm>
          <a:prstGeom prst="rect">
            <a:avLst/>
          </a:prstGeom>
        </p:spPr>
      </p:pic>
      <p:sp>
        <p:nvSpPr>
          <p:cNvPr id="57" name="Oval 56">
            <a:extLst>
              <a:ext uri="{FF2B5EF4-FFF2-40B4-BE49-F238E27FC236}">
                <a16:creationId xmlns:a16="http://schemas.microsoft.com/office/drawing/2014/main" id="{C4115CFD-4D7A-956A-C6ED-5B10EBFE16DF}"/>
              </a:ext>
            </a:extLst>
          </p:cNvPr>
          <p:cNvSpPr>
            <a:spLocks noChangeAspect="1"/>
          </p:cNvSpPr>
          <p:nvPr/>
        </p:nvSpPr>
        <p:spPr>
          <a:xfrm rot="17424101" flipV="1">
            <a:off x="6953331" y="3963800"/>
            <a:ext cx="253172" cy="253172"/>
          </a:xfrm>
          <a:prstGeom prst="ellipse">
            <a:avLst/>
          </a:prstGeom>
          <a:solidFill>
            <a:srgbClr val="0034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3" name="Elemento grafico 16" descr="Utente con riempimento a tinta unita">
            <a:extLst>
              <a:ext uri="{FF2B5EF4-FFF2-40B4-BE49-F238E27FC236}">
                <a16:creationId xmlns:a16="http://schemas.microsoft.com/office/drawing/2014/main" id="{5CBC4430-C027-F168-A94A-DE449A9AEB1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985162" y="4007364"/>
            <a:ext cx="196349" cy="149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08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B97B4E-EE13-D4AC-26EB-6BE3F4B8A3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90301" y="6492875"/>
            <a:ext cx="2743200" cy="365125"/>
          </a:xfrm>
        </p:spPr>
        <p:txBody>
          <a:bodyPr/>
          <a:lstStyle/>
          <a:p>
            <a:fld id="{D9E0929E-96CB-BE4F-BE0E-27EA31BFB3AF}" type="slidenum">
              <a:rPr lang="en-IT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fld>
            <a:endParaRPr lang="en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sella di testo 2">
            <a:extLst>
              <a:ext uri="{FF2B5EF4-FFF2-40B4-BE49-F238E27FC236}">
                <a16:creationId xmlns:a16="http://schemas.microsoft.com/office/drawing/2014/main" id="{4A4D4D44-D529-23AA-85D6-2A32EEECC1EC}"/>
              </a:ext>
            </a:extLst>
          </p:cNvPr>
          <p:cNvSpPr txBox="1"/>
          <p:nvPr/>
        </p:nvSpPr>
        <p:spPr>
          <a:xfrm>
            <a:off x="66726" y="6343573"/>
            <a:ext cx="5826760" cy="40640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448310"/>
            <a:r>
              <a:rPr lang="it-IT" sz="2800" kern="1200">
                <a:solidFill>
                  <a:srgbClr val="003467"/>
                </a:solidFill>
                <a:effectLst/>
                <a:latin typeface="Kunstler Script" panose="030304020206070D0D06" pitchFamily="66" charset="0"/>
                <a:ea typeface="Calibri" panose="020F0502020204030204" pitchFamily="34" charset="0"/>
                <a:cs typeface="Mangal" panose="02040503050203030202" pitchFamily="18" charset="0"/>
              </a:rPr>
              <a:t>Dipartimento per l’innovazione tecnologica della giustizia</a:t>
            </a:r>
            <a:endParaRPr lang="it-IT" sz="2800">
              <a:solidFill>
                <a:srgbClr val="003467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it-IT" sz="280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 </a:t>
            </a:r>
          </a:p>
        </p:txBody>
      </p:sp>
      <p:sp>
        <p:nvSpPr>
          <p:cNvPr id="25" name="Content Placeholder 6">
            <a:extLst>
              <a:ext uri="{FF2B5EF4-FFF2-40B4-BE49-F238E27FC236}">
                <a16:creationId xmlns:a16="http://schemas.microsoft.com/office/drawing/2014/main" id="{1E09F110-1D6C-EB24-D843-BF0126C4D83D}"/>
              </a:ext>
            </a:extLst>
          </p:cNvPr>
          <p:cNvSpPr txBox="1">
            <a:spLocks/>
          </p:cNvSpPr>
          <p:nvPr/>
        </p:nvSpPr>
        <p:spPr>
          <a:xfrm>
            <a:off x="467518" y="205963"/>
            <a:ext cx="10710862" cy="5270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Coni di </a:t>
            </a:r>
            <a:r>
              <a:rPr lang="en-US" err="1"/>
              <a:t>visibilità</a:t>
            </a:r>
            <a:endParaRPr lang="en-US"/>
          </a:p>
        </p:txBody>
      </p:sp>
      <p:pic>
        <p:nvPicPr>
          <p:cNvPr id="2" name="Immagine 1" descr="Immagine che contiene testo, schermata, Carattere, numero&#10;&#10;Descrizione generata automaticamente">
            <a:extLst>
              <a:ext uri="{FF2B5EF4-FFF2-40B4-BE49-F238E27FC236}">
                <a16:creationId xmlns:a16="http://schemas.microsoft.com/office/drawing/2014/main" id="{5B81DA76-19F6-2DE5-491E-CF69B0E05F0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4481" b="14517"/>
          <a:stretch/>
        </p:blipFill>
        <p:spPr>
          <a:xfrm>
            <a:off x="4007816" y="1524228"/>
            <a:ext cx="3497563" cy="3504255"/>
          </a:xfrm>
          <a:prstGeom prst="rect">
            <a:avLst/>
          </a:prstGeom>
        </p:spPr>
      </p:pic>
      <p:cxnSp>
        <p:nvCxnSpPr>
          <p:cNvPr id="6" name="Connettore diritto 5">
            <a:extLst>
              <a:ext uri="{FF2B5EF4-FFF2-40B4-BE49-F238E27FC236}">
                <a16:creationId xmlns:a16="http://schemas.microsoft.com/office/drawing/2014/main" id="{8B9692A1-C35A-37FB-5435-54499A2D6411}"/>
              </a:ext>
            </a:extLst>
          </p:cNvPr>
          <p:cNvCxnSpPr>
            <a:cxnSpLocks/>
          </p:cNvCxnSpPr>
          <p:nvPr/>
        </p:nvCxnSpPr>
        <p:spPr>
          <a:xfrm flipH="1">
            <a:off x="2410832" y="1416944"/>
            <a:ext cx="1786266" cy="0"/>
          </a:xfrm>
          <a:prstGeom prst="line">
            <a:avLst/>
          </a:prstGeom>
          <a:ln>
            <a:solidFill>
              <a:schemeClr val="accent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7FECDCB3-FC01-0DC8-40F3-E3B0E58A35F9}"/>
              </a:ext>
            </a:extLst>
          </p:cNvPr>
          <p:cNvCxnSpPr>
            <a:cxnSpLocks/>
          </p:cNvCxnSpPr>
          <p:nvPr/>
        </p:nvCxnSpPr>
        <p:spPr>
          <a:xfrm flipH="1">
            <a:off x="2724005" y="5820160"/>
            <a:ext cx="5597874" cy="0"/>
          </a:xfrm>
          <a:prstGeom prst="line">
            <a:avLst/>
          </a:prstGeom>
          <a:ln>
            <a:solidFill>
              <a:srgbClr val="4472C4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Immagine 16" descr="Immagine che contiene testo, schermata, diagramma, numero&#10;&#10;Descrizione generata automaticamente">
            <a:extLst>
              <a:ext uri="{FF2B5EF4-FFF2-40B4-BE49-F238E27FC236}">
                <a16:creationId xmlns:a16="http://schemas.microsoft.com/office/drawing/2014/main" id="{02AE130F-77EC-1BA3-CD67-C165B00BBA5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62706" b="35395"/>
          <a:stretch/>
        </p:blipFill>
        <p:spPr>
          <a:xfrm>
            <a:off x="8056804" y="2113102"/>
            <a:ext cx="3636919" cy="3420834"/>
          </a:xfrm>
          <a:prstGeom prst="rect">
            <a:avLst/>
          </a:prstGeom>
        </p:spPr>
      </p:pic>
      <p:sp>
        <p:nvSpPr>
          <p:cNvPr id="19" name="Rettangolo con angoli arrotondati 18">
            <a:extLst>
              <a:ext uri="{FF2B5EF4-FFF2-40B4-BE49-F238E27FC236}">
                <a16:creationId xmlns:a16="http://schemas.microsoft.com/office/drawing/2014/main" id="{5CBC084D-B783-481F-BC55-251D42B33639}"/>
              </a:ext>
            </a:extLst>
          </p:cNvPr>
          <p:cNvSpPr/>
          <p:nvPr/>
        </p:nvSpPr>
        <p:spPr>
          <a:xfrm>
            <a:off x="3670658" y="1416944"/>
            <a:ext cx="3967992" cy="3898328"/>
          </a:xfrm>
          <a:prstGeom prst="roundRect">
            <a:avLst/>
          </a:prstGeom>
          <a:noFill/>
          <a:ln>
            <a:solidFill>
              <a:schemeClr val="accent1"/>
            </a:solidFill>
            <a:prstDash val="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bg1"/>
              </a:solidFill>
              <a:latin typeface="Arial "/>
            </a:endParaRPr>
          </a:p>
        </p:txBody>
      </p:sp>
      <p:sp>
        <p:nvSpPr>
          <p:cNvPr id="20" name="Rettangolo con angoli arrotondati 19">
            <a:extLst>
              <a:ext uri="{FF2B5EF4-FFF2-40B4-BE49-F238E27FC236}">
                <a16:creationId xmlns:a16="http://schemas.microsoft.com/office/drawing/2014/main" id="{174F9D39-120B-C076-6D78-2244361F2044}"/>
              </a:ext>
            </a:extLst>
          </p:cNvPr>
          <p:cNvSpPr/>
          <p:nvPr/>
        </p:nvSpPr>
        <p:spPr>
          <a:xfrm>
            <a:off x="7842537" y="1927326"/>
            <a:ext cx="3967992" cy="3898328"/>
          </a:xfrm>
          <a:prstGeom prst="roundRect">
            <a:avLst/>
          </a:prstGeom>
          <a:noFill/>
          <a:ln>
            <a:solidFill>
              <a:srgbClr val="4472C4"/>
            </a:solidFill>
            <a:prstDash val="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bg1"/>
              </a:solidFill>
              <a:latin typeface="Arial 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BCB3B22-24CA-3A5C-30D3-CBF788E38592}"/>
              </a:ext>
            </a:extLst>
          </p:cNvPr>
          <p:cNvGrpSpPr/>
          <p:nvPr/>
        </p:nvGrpSpPr>
        <p:grpSpPr>
          <a:xfrm>
            <a:off x="638220" y="1407684"/>
            <a:ext cx="2776098" cy="1947916"/>
            <a:chOff x="638220" y="1407684"/>
            <a:chExt cx="2776098" cy="1947916"/>
          </a:xfrm>
        </p:grpSpPr>
        <p:sp>
          <p:nvSpPr>
            <p:cNvPr id="5" name="Rettangolo con angoli arrotondati 4">
              <a:extLst>
                <a:ext uri="{FF2B5EF4-FFF2-40B4-BE49-F238E27FC236}">
                  <a16:creationId xmlns:a16="http://schemas.microsoft.com/office/drawing/2014/main" id="{924AB37A-B0B0-67FF-C830-AC9F684F3554}"/>
                </a:ext>
              </a:extLst>
            </p:cNvPr>
            <p:cNvSpPr/>
            <p:nvPr/>
          </p:nvSpPr>
          <p:spPr>
            <a:xfrm rot="5400000">
              <a:off x="1052311" y="993593"/>
              <a:ext cx="1947916" cy="2776098"/>
            </a:xfrm>
            <a:prstGeom prst="roundRect">
              <a:avLst/>
            </a:prstGeom>
            <a:solidFill>
              <a:srgbClr val="4472C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" name="CasellaDiTesto 5">
              <a:extLst>
                <a:ext uri="{FF2B5EF4-FFF2-40B4-BE49-F238E27FC236}">
                  <a16:creationId xmlns:a16="http://schemas.microsoft.com/office/drawing/2014/main" id="{7CD82F0C-031D-F525-582C-02E50F0CCF6D}"/>
                </a:ext>
              </a:extLst>
            </p:cNvPr>
            <p:cNvSpPr txBox="1"/>
            <p:nvPr/>
          </p:nvSpPr>
          <p:spPr>
            <a:xfrm>
              <a:off x="1493240" y="1435458"/>
              <a:ext cx="1835185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en-IT"/>
              </a:defPPr>
              <a:lvl1pPr>
                <a:defRPr sz="1400">
                  <a:solidFill>
                    <a:srgbClr val="003467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it-IT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Il </a:t>
              </a:r>
              <a:r>
                <a:rPr lang="it-IT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Presidente di Tribunale </a:t>
              </a:r>
              <a:r>
                <a:rPr lang="it-IT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potrà visualizzare e accedere al dettaglio di ogni </a:t>
              </a:r>
              <a:r>
                <a:rPr lang="it-IT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singola Sezione</a:t>
              </a:r>
              <a:r>
                <a:rPr lang="it-IT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del proprio Tribunale di riferimento.</a:t>
              </a:r>
            </a:p>
          </p:txBody>
        </p:sp>
        <p:pic>
          <p:nvPicPr>
            <p:cNvPr id="16" name="Picture 2">
              <a:extLst>
                <a:ext uri="{FF2B5EF4-FFF2-40B4-BE49-F238E27FC236}">
                  <a16:creationId xmlns:a16="http://schemas.microsoft.com/office/drawing/2014/main" id="{7D685EAE-D9E5-53AB-78BE-37AA22CDAC8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30552" r="22366"/>
            <a:stretch/>
          </p:blipFill>
          <p:spPr>
            <a:xfrm>
              <a:off x="727327" y="1598640"/>
              <a:ext cx="804289" cy="1457038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B6C6702-A155-20DD-DADD-E2C77D8E32F1}"/>
              </a:ext>
            </a:extLst>
          </p:cNvPr>
          <p:cNvGrpSpPr/>
          <p:nvPr/>
        </p:nvGrpSpPr>
        <p:grpSpPr>
          <a:xfrm>
            <a:off x="686550" y="4026955"/>
            <a:ext cx="2744232" cy="1802933"/>
            <a:chOff x="686550" y="4026955"/>
            <a:chExt cx="2744232" cy="1802933"/>
          </a:xfrm>
        </p:grpSpPr>
        <p:sp>
          <p:nvSpPr>
            <p:cNvPr id="11" name="Rettangolo con angoli arrotondati 10">
              <a:extLst>
                <a:ext uri="{FF2B5EF4-FFF2-40B4-BE49-F238E27FC236}">
                  <a16:creationId xmlns:a16="http://schemas.microsoft.com/office/drawing/2014/main" id="{890B2F5D-417D-0FA6-0FC5-34A30CF796BF}"/>
                </a:ext>
              </a:extLst>
            </p:cNvPr>
            <p:cNvSpPr/>
            <p:nvPr/>
          </p:nvSpPr>
          <p:spPr>
            <a:xfrm rot="5400000">
              <a:off x="1148967" y="3564538"/>
              <a:ext cx="1802933" cy="2727767"/>
            </a:xfrm>
            <a:prstGeom prst="roundRect">
              <a:avLst/>
            </a:prstGeom>
            <a:solidFill>
              <a:srgbClr val="91ACD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CasellaDiTesto 5">
              <a:extLst>
                <a:ext uri="{FF2B5EF4-FFF2-40B4-BE49-F238E27FC236}">
                  <a16:creationId xmlns:a16="http://schemas.microsoft.com/office/drawing/2014/main" id="{98E73FCE-ABCE-8F6F-45D5-C9AC773E3E1C}"/>
                </a:ext>
              </a:extLst>
            </p:cNvPr>
            <p:cNvSpPr txBox="1"/>
            <p:nvPr/>
          </p:nvSpPr>
          <p:spPr>
            <a:xfrm>
              <a:off x="1493240" y="4118474"/>
              <a:ext cx="1937542" cy="160043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en-IT"/>
              </a:defPPr>
              <a:lvl1pPr>
                <a:defRPr sz="1400">
                  <a:solidFill>
                    <a:srgbClr val="003467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it-IT">
                  <a:solidFill>
                    <a:srgbClr val="00346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Il </a:t>
              </a:r>
              <a:r>
                <a:rPr lang="it-IT" b="1">
                  <a:solidFill>
                    <a:srgbClr val="00346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Presidente di Sezione </a:t>
              </a:r>
              <a:r>
                <a:rPr lang="it-IT">
                  <a:solidFill>
                    <a:srgbClr val="00346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potrà visualizzare </a:t>
              </a:r>
              <a:r>
                <a:rPr lang="it-IT" b="1">
                  <a:solidFill>
                    <a:srgbClr val="00346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esclusivamente</a:t>
              </a:r>
              <a:r>
                <a:rPr lang="it-IT">
                  <a:solidFill>
                    <a:srgbClr val="00346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il dettaglio </a:t>
              </a:r>
              <a:r>
                <a:rPr lang="it-IT" b="1">
                  <a:solidFill>
                    <a:srgbClr val="00346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della propria Sezione</a:t>
              </a:r>
              <a:r>
                <a:rPr lang="it-IT">
                  <a:solidFill>
                    <a:srgbClr val="00346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di riferimento.</a:t>
              </a:r>
            </a:p>
          </p:txBody>
        </p:sp>
        <p:pic>
          <p:nvPicPr>
            <p:cNvPr id="18" name="Picture 4">
              <a:extLst>
                <a:ext uri="{FF2B5EF4-FFF2-40B4-BE49-F238E27FC236}">
                  <a16:creationId xmlns:a16="http://schemas.microsoft.com/office/drawing/2014/main" id="{E7FA6B53-8382-1E5F-2185-898E5C4654A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20299" r="26299"/>
            <a:stretch/>
          </p:blipFill>
          <p:spPr>
            <a:xfrm flipH="1">
              <a:off x="819569" y="4343364"/>
              <a:ext cx="712047" cy="1280391"/>
            </a:xfrm>
            <a:prstGeom prst="rect">
              <a:avLst/>
            </a:prstGeom>
          </p:spPr>
        </p:pic>
      </p:grpSp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E651B274-6F5D-4FE0-5C55-D8E419EE8C5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0456108" y="-433533"/>
            <a:ext cx="1005840" cy="1872906"/>
          </a:xfrm>
          <a:prstGeom prst="rect">
            <a:avLst/>
          </a:prstGeom>
        </p:spPr>
      </p:pic>
      <p:sp>
        <p:nvSpPr>
          <p:cNvPr id="7" name="CasellaDiTesto 5">
            <a:extLst>
              <a:ext uri="{FF2B5EF4-FFF2-40B4-BE49-F238E27FC236}">
                <a16:creationId xmlns:a16="http://schemas.microsoft.com/office/drawing/2014/main" id="{9BE32F84-37C8-8D69-D97B-72370228E13A}"/>
              </a:ext>
            </a:extLst>
          </p:cNvPr>
          <p:cNvSpPr txBox="1"/>
          <p:nvPr/>
        </p:nvSpPr>
        <p:spPr>
          <a:xfrm>
            <a:off x="515147" y="759011"/>
            <a:ext cx="107108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IT"/>
            </a:defPPr>
            <a:lvl1pPr>
              <a:defRPr sz="14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quanto concerne la </a:t>
            </a:r>
            <a:r>
              <a:rPr lang="it-IT" b="1" dirty="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gestione degli utenti </a:t>
            </a:r>
            <a:r>
              <a:rPr lang="it-IT" dirty="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all’interno dell’applicativo, sono stati definiti due diversi </a:t>
            </a:r>
            <a:r>
              <a:rPr lang="it-IT" b="1" dirty="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coni di visibilità </a:t>
            </a:r>
            <a:r>
              <a:rPr lang="it-IT" dirty="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il </a:t>
            </a:r>
            <a:r>
              <a:rPr lang="it-IT" b="1" dirty="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Presidente di Tribunale </a:t>
            </a:r>
            <a:r>
              <a:rPr lang="it-IT" dirty="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per il </a:t>
            </a:r>
            <a:r>
              <a:rPr lang="it-IT" b="1" dirty="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Presidente di Sezione</a:t>
            </a:r>
            <a:r>
              <a:rPr lang="it-IT" dirty="0"/>
              <a:t>.</a:t>
            </a:r>
            <a:endParaRPr lang="it-IT" dirty="0">
              <a:solidFill>
                <a:srgbClr val="003467"/>
              </a:solidFill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68114216-5734-B9EB-3EA5-1DE982CF33E8}"/>
              </a:ext>
            </a:extLst>
          </p:cNvPr>
          <p:cNvSpPr txBox="1"/>
          <p:nvPr/>
        </p:nvSpPr>
        <p:spPr>
          <a:xfrm>
            <a:off x="4430808" y="1481533"/>
            <a:ext cx="14020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24" name="Immagine 23">
            <a:extLst>
              <a:ext uri="{FF2B5EF4-FFF2-40B4-BE49-F238E27FC236}">
                <a16:creationId xmlns:a16="http://schemas.microsoft.com/office/drawing/2014/main" id="{89D9B4A2-5602-45E7-D114-6ABDD72DAF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95934" y="1594964"/>
            <a:ext cx="824665" cy="192155"/>
          </a:xfrm>
          <a:prstGeom prst="rect">
            <a:avLst/>
          </a:prstGeom>
        </p:spPr>
      </p:pic>
      <p:pic>
        <p:nvPicPr>
          <p:cNvPr id="27" name="Immagine 26">
            <a:extLst>
              <a:ext uri="{FF2B5EF4-FFF2-40B4-BE49-F238E27FC236}">
                <a16:creationId xmlns:a16="http://schemas.microsoft.com/office/drawing/2014/main" id="{FFEE30D9-FD58-8A11-290E-769DBA4D538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52571" y="2128384"/>
            <a:ext cx="1171739" cy="266737"/>
          </a:xfrm>
          <a:prstGeom prst="rect">
            <a:avLst/>
          </a:prstGeom>
        </p:spPr>
      </p:pic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A534490A-833E-211C-2FF6-7123FC3B4F66}"/>
              </a:ext>
            </a:extLst>
          </p:cNvPr>
          <p:cNvSpPr txBox="1"/>
          <p:nvPr/>
        </p:nvSpPr>
        <p:spPr>
          <a:xfrm>
            <a:off x="9190301" y="2063407"/>
            <a:ext cx="83227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4617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52361FDC-0F60-53A1-DBC0-989F3BDCA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496" y="6356350"/>
            <a:ext cx="2743200" cy="365125"/>
          </a:xfrm>
        </p:spPr>
        <p:txBody>
          <a:bodyPr/>
          <a:lstStyle/>
          <a:p>
            <a:fld id="{D9E0929E-96CB-BE4F-BE0E-27EA31BFB3AF}" type="slidenum">
              <a:rPr lang="en-IT" smtClean="0">
                <a:latin typeface="Arial" panose="020B0604020202020204" pitchFamily="34" charset="0"/>
                <a:cs typeface="Arial" panose="020B0604020202020204" pitchFamily="34" charset="0"/>
              </a:rPr>
              <a:t>8</a:t>
            </a:fld>
            <a:endParaRPr lang="en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DDEE4393-5709-D27B-39AF-6A77CED6D560}"/>
              </a:ext>
            </a:extLst>
          </p:cNvPr>
          <p:cNvSpPr txBox="1">
            <a:spLocks/>
          </p:cNvSpPr>
          <p:nvPr/>
        </p:nvSpPr>
        <p:spPr>
          <a:xfrm>
            <a:off x="617538" y="482601"/>
            <a:ext cx="7367133" cy="19857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DEMO PORTALE</a:t>
            </a:r>
          </a:p>
        </p:txBody>
      </p:sp>
    </p:spTree>
    <p:extLst>
      <p:ext uri="{BB962C8B-B14F-4D97-AF65-F5344CB8AC3E}">
        <p14:creationId xmlns:p14="http://schemas.microsoft.com/office/powerpoint/2010/main" val="30444803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con angoli arrotondati 2">
            <a:extLst>
              <a:ext uri="{FF2B5EF4-FFF2-40B4-BE49-F238E27FC236}">
                <a16:creationId xmlns:a16="http://schemas.microsoft.com/office/drawing/2014/main" id="{989A7BF9-0935-1524-F5BD-E9A46EEC7BAC}"/>
              </a:ext>
            </a:extLst>
          </p:cNvPr>
          <p:cNvSpPr/>
          <p:nvPr/>
        </p:nvSpPr>
        <p:spPr>
          <a:xfrm rot="5400000">
            <a:off x="-224690" y="2479501"/>
            <a:ext cx="4599245" cy="2480717"/>
          </a:xfrm>
          <a:prstGeom prst="roundRect">
            <a:avLst/>
          </a:prstGeom>
          <a:solidFill>
            <a:srgbClr val="CEDBE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B97B4E-EE13-D4AC-26EB-6BE3F4B8A3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90301" y="6492875"/>
            <a:ext cx="2743200" cy="365125"/>
          </a:xfrm>
        </p:spPr>
        <p:txBody>
          <a:bodyPr/>
          <a:lstStyle/>
          <a:p>
            <a:fld id="{D9E0929E-96CB-BE4F-BE0E-27EA31BFB3AF}" type="slidenum">
              <a:rPr lang="en-IT" smtClean="0">
                <a:latin typeface="Arial" panose="020B0604020202020204" pitchFamily="34" charset="0"/>
                <a:cs typeface="Arial" panose="020B0604020202020204" pitchFamily="34" charset="0"/>
              </a:rPr>
              <a:t>9</a:t>
            </a:fld>
            <a:endParaRPr lang="en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sella di testo 2">
            <a:extLst>
              <a:ext uri="{FF2B5EF4-FFF2-40B4-BE49-F238E27FC236}">
                <a16:creationId xmlns:a16="http://schemas.microsoft.com/office/drawing/2014/main" id="{4A4D4D44-D529-23AA-85D6-2A32EEECC1EC}"/>
              </a:ext>
            </a:extLst>
          </p:cNvPr>
          <p:cNvSpPr txBox="1"/>
          <p:nvPr/>
        </p:nvSpPr>
        <p:spPr>
          <a:xfrm>
            <a:off x="66726" y="6343573"/>
            <a:ext cx="5826760" cy="40640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448310"/>
            <a:r>
              <a:rPr lang="it-IT" sz="2800" kern="1200">
                <a:solidFill>
                  <a:srgbClr val="003467"/>
                </a:solidFill>
                <a:effectLst/>
                <a:latin typeface="Kunstler Script" panose="030304020206070D0D06" pitchFamily="66" charset="0"/>
                <a:ea typeface="Calibri" panose="020F0502020204030204" pitchFamily="34" charset="0"/>
                <a:cs typeface="Mangal" panose="02040503050203030202" pitchFamily="18" charset="0"/>
              </a:rPr>
              <a:t>Dipartimento per l’innovazione tecnologica della giustizia</a:t>
            </a:r>
            <a:endParaRPr lang="it-IT" sz="2800">
              <a:solidFill>
                <a:srgbClr val="003467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it-IT" sz="280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 </a:t>
            </a:r>
          </a:p>
        </p:txBody>
      </p:sp>
      <p:sp>
        <p:nvSpPr>
          <p:cNvPr id="25" name="Content Placeholder 6">
            <a:extLst>
              <a:ext uri="{FF2B5EF4-FFF2-40B4-BE49-F238E27FC236}">
                <a16:creationId xmlns:a16="http://schemas.microsoft.com/office/drawing/2014/main" id="{1E09F110-1D6C-EB24-D843-BF0126C4D83D}"/>
              </a:ext>
            </a:extLst>
          </p:cNvPr>
          <p:cNvSpPr txBox="1">
            <a:spLocks/>
          </p:cNvSpPr>
          <p:nvPr/>
        </p:nvSpPr>
        <p:spPr>
          <a:xfrm>
            <a:off x="467518" y="205963"/>
            <a:ext cx="10710862" cy="5270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Come </a:t>
            </a:r>
            <a:r>
              <a:rPr lang="en-US" err="1"/>
              <a:t>accedere</a:t>
            </a:r>
            <a:r>
              <a:rPr lang="en-US"/>
              <a:t> al </a:t>
            </a:r>
            <a:r>
              <a:rPr lang="en-US" err="1"/>
              <a:t>Portale</a:t>
            </a:r>
            <a:r>
              <a:rPr lang="en-US"/>
              <a:t> </a:t>
            </a:r>
          </a:p>
        </p:txBody>
      </p:sp>
      <p:pic>
        <p:nvPicPr>
          <p:cNvPr id="12" name="Picture 14" descr="Icon&#10;&#10;Description automatically generated">
            <a:extLst>
              <a:ext uri="{FF2B5EF4-FFF2-40B4-BE49-F238E27FC236}">
                <a16:creationId xmlns:a16="http://schemas.microsoft.com/office/drawing/2014/main" id="{0C4936DD-1F5A-E1DD-FF38-588C48FEC0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0835236" y="-295801"/>
            <a:ext cx="686289" cy="1277892"/>
          </a:xfrm>
          <a:prstGeom prst="rect">
            <a:avLst/>
          </a:prstGeom>
        </p:spPr>
      </p:pic>
      <p:sp>
        <p:nvSpPr>
          <p:cNvPr id="7" name="CasellaDiTesto 5">
            <a:extLst>
              <a:ext uri="{FF2B5EF4-FFF2-40B4-BE49-F238E27FC236}">
                <a16:creationId xmlns:a16="http://schemas.microsoft.com/office/drawing/2014/main" id="{9BE32F84-37C8-8D69-D97B-72370228E13A}"/>
              </a:ext>
            </a:extLst>
          </p:cNvPr>
          <p:cNvSpPr txBox="1"/>
          <p:nvPr/>
        </p:nvSpPr>
        <p:spPr>
          <a:xfrm>
            <a:off x="515146" y="662360"/>
            <a:ext cx="1104767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IT"/>
            </a:defPPr>
            <a:lvl1pPr>
              <a:defRPr sz="140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L’accesso all’applicativo è riservato agli utenti presenti </a:t>
            </a:r>
            <a:r>
              <a:rPr lang="it-IT" b="1" dirty="0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nell’Active Directory Nazionale (ADN)</a:t>
            </a:r>
            <a:endParaRPr lang="it-IT" dirty="0">
              <a:solidFill>
                <a:srgbClr val="00346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C690C82C-8D2E-8324-EE21-BE31BD67FD0D}"/>
              </a:ext>
            </a:extLst>
          </p:cNvPr>
          <p:cNvSpPr txBox="1"/>
          <p:nvPr/>
        </p:nvSpPr>
        <p:spPr>
          <a:xfrm>
            <a:off x="971336" y="1594300"/>
            <a:ext cx="2256638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200"/>
              </a:spcAft>
            </a:pPr>
            <a:r>
              <a:rPr lang="it-IT" sz="1600" b="1">
                <a:solidFill>
                  <a:srgbClr val="003467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Clicca sul link per accedere al Portale </a:t>
            </a:r>
            <a:endParaRPr lang="it-IT" sz="1600" b="1">
              <a:solidFill>
                <a:srgbClr val="003467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2B31A9F3-A64F-287A-DFF8-C5F8A4879628}"/>
              </a:ext>
            </a:extLst>
          </p:cNvPr>
          <p:cNvSpPr txBox="1"/>
          <p:nvPr/>
        </p:nvSpPr>
        <p:spPr>
          <a:xfrm>
            <a:off x="907530" y="2492162"/>
            <a:ext cx="2589448" cy="652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200"/>
              </a:spcAft>
            </a:pPr>
            <a:r>
              <a:rPr lang="it-IT" sz="1200" dirty="0">
                <a:solidFill>
                  <a:srgbClr val="003467"/>
                </a:solidFill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https://datiestatistiche.giustizia.it/</a:t>
            </a:r>
            <a:r>
              <a:rPr lang="it-IT" sz="1200" dirty="0">
                <a:solidFill>
                  <a:srgbClr val="003467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>
              <a:lnSpc>
                <a:spcPct val="115000"/>
              </a:lnSpc>
              <a:spcAft>
                <a:spcPts val="1200"/>
              </a:spcAft>
            </a:pPr>
            <a:endParaRPr lang="it-IT" sz="1200" dirty="0">
              <a:solidFill>
                <a:srgbClr val="003467"/>
              </a:solidFill>
              <a:effectLst/>
              <a:highlight>
                <a:srgbClr val="FFFF00"/>
              </a:highlight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CC3850B3-9052-0BEE-BD7D-994485B6ADBE}"/>
              </a:ext>
            </a:extLst>
          </p:cNvPr>
          <p:cNvSpPr txBox="1"/>
          <p:nvPr/>
        </p:nvSpPr>
        <p:spPr>
          <a:xfrm>
            <a:off x="962117" y="6163032"/>
            <a:ext cx="10067773" cy="2866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200"/>
              </a:spcAft>
            </a:pPr>
            <a:r>
              <a:rPr lang="it-IT" sz="1200">
                <a:solidFill>
                  <a:srgbClr val="00346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In caso di necessità, all’interno del Portale è disponibile il collegamento all’assistenza </a:t>
            </a:r>
            <a:r>
              <a:rPr lang="it-IT" sz="1200" b="1" i="1">
                <a:solidFill>
                  <a:srgbClr val="00346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Help desk</a:t>
            </a:r>
            <a:r>
              <a:rPr lang="it-IT" sz="1200" b="1">
                <a:solidFill>
                  <a:srgbClr val="00346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it-IT" sz="1200">
                <a:solidFill>
                  <a:srgbClr val="00346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del Ministero della Giustizia. </a:t>
            </a:r>
            <a:endParaRPr lang="it-IT" sz="1200">
              <a:solidFill>
                <a:srgbClr val="003467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6" name="Elemento grafico 5" descr="Cursore con riempimento a tinta unita">
            <a:extLst>
              <a:ext uri="{FF2B5EF4-FFF2-40B4-BE49-F238E27FC236}">
                <a16:creationId xmlns:a16="http://schemas.microsoft.com/office/drawing/2014/main" id="{EB40B75C-A80B-4CC4-441D-F25A6121DD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678612">
            <a:off x="1810886" y="3283651"/>
            <a:ext cx="546495" cy="546495"/>
          </a:xfrm>
          <a:prstGeom prst="rect">
            <a:avLst/>
          </a:prstGeom>
        </p:spPr>
      </p:pic>
      <p:sp>
        <p:nvSpPr>
          <p:cNvPr id="22" name="Rettangolo con angoli arrotondati 21">
            <a:extLst>
              <a:ext uri="{FF2B5EF4-FFF2-40B4-BE49-F238E27FC236}">
                <a16:creationId xmlns:a16="http://schemas.microsoft.com/office/drawing/2014/main" id="{DA47AEE8-82E0-CAC0-EC79-93C8F564C0E1}"/>
              </a:ext>
            </a:extLst>
          </p:cNvPr>
          <p:cNvSpPr/>
          <p:nvPr/>
        </p:nvSpPr>
        <p:spPr>
          <a:xfrm rot="5400000">
            <a:off x="2456023" y="2479502"/>
            <a:ext cx="4599245" cy="2480717"/>
          </a:xfrm>
          <a:prstGeom prst="roundRect">
            <a:avLst/>
          </a:prstGeom>
          <a:solidFill>
            <a:srgbClr val="4472C4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Rettangolo con angoli arrotondati 23">
            <a:extLst>
              <a:ext uri="{FF2B5EF4-FFF2-40B4-BE49-F238E27FC236}">
                <a16:creationId xmlns:a16="http://schemas.microsoft.com/office/drawing/2014/main" id="{72914B7B-8126-E073-1A07-CB4C39D23B4F}"/>
              </a:ext>
            </a:extLst>
          </p:cNvPr>
          <p:cNvSpPr/>
          <p:nvPr/>
        </p:nvSpPr>
        <p:spPr>
          <a:xfrm rot="5400000">
            <a:off x="5136734" y="2511080"/>
            <a:ext cx="4599244" cy="2480717"/>
          </a:xfrm>
          <a:prstGeom prst="roundRect">
            <a:avLst/>
          </a:prstGeom>
          <a:solidFill>
            <a:srgbClr val="85A3D8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6" name="Rettangolo con angoli arrotondati 25">
            <a:extLst>
              <a:ext uri="{FF2B5EF4-FFF2-40B4-BE49-F238E27FC236}">
                <a16:creationId xmlns:a16="http://schemas.microsoft.com/office/drawing/2014/main" id="{ADA786D6-AEEF-8325-F2C4-527815F283D5}"/>
              </a:ext>
            </a:extLst>
          </p:cNvPr>
          <p:cNvSpPr/>
          <p:nvPr/>
        </p:nvSpPr>
        <p:spPr>
          <a:xfrm rot="5400000">
            <a:off x="7809172" y="2519352"/>
            <a:ext cx="4615787" cy="2480717"/>
          </a:xfrm>
          <a:prstGeom prst="roundRect">
            <a:avLst/>
          </a:prstGeom>
          <a:solidFill>
            <a:srgbClr val="85A3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85A3D8"/>
              </a:solidFill>
            </a:endParaRPr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7163F563-DB97-122F-2F4A-55875EAA5C75}"/>
              </a:ext>
            </a:extLst>
          </p:cNvPr>
          <p:cNvSpPr txBox="1"/>
          <p:nvPr/>
        </p:nvSpPr>
        <p:spPr>
          <a:xfrm>
            <a:off x="3811554" y="4633515"/>
            <a:ext cx="206494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>
                <a:solidFill>
                  <a:srgbClr val="003467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Procedi con il </a:t>
            </a:r>
            <a:r>
              <a:rPr lang="it-IT" sz="1400" b="1">
                <a:solidFill>
                  <a:srgbClr val="00346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Login</a:t>
            </a:r>
            <a:r>
              <a:rPr lang="it-IT" sz="1200" b="1">
                <a:solidFill>
                  <a:srgbClr val="00346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 </a:t>
            </a:r>
          </a:p>
        </p:txBody>
      </p:sp>
      <p:sp>
        <p:nvSpPr>
          <p:cNvPr id="37" name="CasellaDiTesto 36">
            <a:extLst>
              <a:ext uri="{FF2B5EF4-FFF2-40B4-BE49-F238E27FC236}">
                <a16:creationId xmlns:a16="http://schemas.microsoft.com/office/drawing/2014/main" id="{FBF42453-D871-BFF3-28E6-CE658A789141}"/>
              </a:ext>
            </a:extLst>
          </p:cNvPr>
          <p:cNvSpPr txBox="1"/>
          <p:nvPr/>
        </p:nvSpPr>
        <p:spPr>
          <a:xfrm>
            <a:off x="6421983" y="4625408"/>
            <a:ext cx="1975613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>
                <a:solidFill>
                  <a:srgbClr val="00346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L’autenticazione dovrà avvenire con le credenziali </a:t>
            </a:r>
            <a:r>
              <a:rPr lang="it-IT" sz="1400" b="1">
                <a:solidFill>
                  <a:srgbClr val="00346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Giustizia</a:t>
            </a:r>
            <a:r>
              <a:rPr lang="it-IT" sz="1400">
                <a:solidFill>
                  <a:srgbClr val="00346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it-IT" sz="1400">
              <a:solidFill>
                <a:srgbClr val="003467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38" name="CasellaDiTesto 37">
            <a:extLst>
              <a:ext uri="{FF2B5EF4-FFF2-40B4-BE49-F238E27FC236}">
                <a16:creationId xmlns:a16="http://schemas.microsoft.com/office/drawing/2014/main" id="{F3CE6C81-D524-2977-0905-F00CA9AA2F47}"/>
              </a:ext>
            </a:extLst>
          </p:cNvPr>
          <p:cNvSpPr txBox="1"/>
          <p:nvPr/>
        </p:nvSpPr>
        <p:spPr>
          <a:xfrm>
            <a:off x="9028515" y="4587793"/>
            <a:ext cx="230309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In questo caso, clicca su</a:t>
            </a:r>
            <a:r>
              <a:rPr lang="it-IT" sz="14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it-IT" sz="1400" b="1" i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'Indici di Sezione</a:t>
            </a:r>
            <a:r>
              <a:rPr lang="it-IT" sz="1400" i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’ per accedere all’area funzionale</a:t>
            </a:r>
            <a:r>
              <a:rPr lang="it-IT" sz="14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di interesse. </a:t>
            </a:r>
            <a:endParaRPr lang="it-IT" sz="1400" dirty="0">
              <a:solidFill>
                <a:schemeClr val="bg1"/>
              </a:solidFill>
            </a:endParaRPr>
          </a:p>
        </p:txBody>
      </p:sp>
      <p:pic>
        <p:nvPicPr>
          <p:cNvPr id="39" name="Picture 2" descr="Immagine che contiene testo, schermata, software, Pagina Web&#10;&#10;Descrizione generata automaticamente">
            <a:extLst>
              <a:ext uri="{FF2B5EF4-FFF2-40B4-BE49-F238E27FC236}">
                <a16:creationId xmlns:a16="http://schemas.microsoft.com/office/drawing/2014/main" id="{4A46C31F-08FC-A195-552C-14E96247B49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3" t="7874" r="18938" b="76761"/>
          <a:stretch/>
        </p:blipFill>
        <p:spPr bwMode="auto">
          <a:xfrm>
            <a:off x="3811554" y="3078993"/>
            <a:ext cx="2007614" cy="93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Rectangle 9">
            <a:extLst>
              <a:ext uri="{FF2B5EF4-FFF2-40B4-BE49-F238E27FC236}">
                <a16:creationId xmlns:a16="http://schemas.microsoft.com/office/drawing/2014/main" id="{FC0DB7A2-16CE-B563-C361-24B029E9B1F8}"/>
              </a:ext>
            </a:extLst>
          </p:cNvPr>
          <p:cNvSpPr/>
          <p:nvPr/>
        </p:nvSpPr>
        <p:spPr>
          <a:xfrm>
            <a:off x="4118765" y="3432368"/>
            <a:ext cx="1554887" cy="5045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" name="Elemento grafico 5" descr="Cursore con riempimento a tinta unita">
            <a:extLst>
              <a:ext uri="{FF2B5EF4-FFF2-40B4-BE49-F238E27FC236}">
                <a16:creationId xmlns:a16="http://schemas.microsoft.com/office/drawing/2014/main" id="{7CA55B65-5A01-BFB7-5711-675712AD0B7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460088" y="3762945"/>
            <a:ext cx="635912" cy="635912"/>
          </a:xfrm>
          <a:prstGeom prst="rect">
            <a:avLst/>
          </a:prstGeom>
        </p:spPr>
      </p:pic>
      <p:pic>
        <p:nvPicPr>
          <p:cNvPr id="42" name="Picture 969378469" descr="Immagine che contiene testo, schermata, software, Sistema operativo&#10;&#10;Descrizione generata automaticamente">
            <a:extLst>
              <a:ext uri="{FF2B5EF4-FFF2-40B4-BE49-F238E27FC236}">
                <a16:creationId xmlns:a16="http://schemas.microsoft.com/office/drawing/2014/main" id="{E9CD3295-F25B-5E79-B928-03C00672ECD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3" r="1869"/>
          <a:stretch/>
        </p:blipFill>
        <p:spPr bwMode="auto">
          <a:xfrm>
            <a:off x="6339689" y="2036938"/>
            <a:ext cx="2214668" cy="20004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4" name="Rectangle 19">
            <a:extLst>
              <a:ext uri="{FF2B5EF4-FFF2-40B4-BE49-F238E27FC236}">
                <a16:creationId xmlns:a16="http://schemas.microsoft.com/office/drawing/2014/main" id="{F88F1878-AA09-AF8A-8AD0-DF092CE04287}"/>
              </a:ext>
            </a:extLst>
          </p:cNvPr>
          <p:cNvSpPr/>
          <p:nvPr/>
        </p:nvSpPr>
        <p:spPr>
          <a:xfrm>
            <a:off x="7675621" y="3253935"/>
            <a:ext cx="481934" cy="1766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14">
            <a:extLst>
              <a:ext uri="{FF2B5EF4-FFF2-40B4-BE49-F238E27FC236}">
                <a16:creationId xmlns:a16="http://schemas.microsoft.com/office/drawing/2014/main" id="{FB226787-FB07-3E16-7168-FA7BF7B5B467}"/>
              </a:ext>
            </a:extLst>
          </p:cNvPr>
          <p:cNvSpPr/>
          <p:nvPr/>
        </p:nvSpPr>
        <p:spPr>
          <a:xfrm>
            <a:off x="6671462" y="2726627"/>
            <a:ext cx="949387" cy="2348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CasellaDiTesto 45">
            <a:extLst>
              <a:ext uri="{FF2B5EF4-FFF2-40B4-BE49-F238E27FC236}">
                <a16:creationId xmlns:a16="http://schemas.microsoft.com/office/drawing/2014/main" id="{54B59F78-0641-A702-DF5D-CAB52E4A3573}"/>
              </a:ext>
            </a:extLst>
          </p:cNvPr>
          <p:cNvSpPr txBox="1"/>
          <p:nvPr/>
        </p:nvSpPr>
        <p:spPr>
          <a:xfrm>
            <a:off x="3695570" y="1556694"/>
            <a:ext cx="2064945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>
                <a:solidFill>
                  <a:srgbClr val="00346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Una volta dentro, clicca sul pulsant</a:t>
            </a:r>
            <a:r>
              <a:rPr lang="it-IT" sz="1400">
                <a:solidFill>
                  <a:srgbClr val="003467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</a:t>
            </a:r>
            <a:r>
              <a:rPr lang="it-IT" sz="1400" b="1">
                <a:solidFill>
                  <a:srgbClr val="003467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«Accedi</a:t>
            </a:r>
            <a:r>
              <a:rPr lang="it-IT" sz="1400" b="1">
                <a:solidFill>
                  <a:srgbClr val="00346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all’Area Riservata» </a:t>
            </a:r>
            <a:r>
              <a:rPr lang="it-IT" sz="1400">
                <a:solidFill>
                  <a:srgbClr val="00346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presente nell’</a:t>
            </a:r>
            <a:r>
              <a:rPr lang="it-IT" sz="1400" err="1">
                <a:solidFill>
                  <a:srgbClr val="00346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header</a:t>
            </a:r>
            <a:r>
              <a:rPr lang="it-IT" sz="1400">
                <a:solidFill>
                  <a:srgbClr val="003467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del sito. </a:t>
            </a:r>
            <a:endParaRPr lang="it-IT" sz="1400" b="1">
              <a:solidFill>
                <a:srgbClr val="003467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47" name="Immagine 46" descr="Immagine che contiene testo, schermata, Sito Web, Pagina Web&#10;&#10;Descrizione generata automaticamente">
            <a:extLst>
              <a:ext uri="{FF2B5EF4-FFF2-40B4-BE49-F238E27FC236}">
                <a16:creationId xmlns:a16="http://schemas.microsoft.com/office/drawing/2014/main" id="{95E39BD3-2D7D-A52A-9C14-A8D2EE9A34A7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-1" r="42091" b="27938"/>
          <a:stretch/>
        </p:blipFill>
        <p:spPr>
          <a:xfrm>
            <a:off x="9016550" y="2930054"/>
            <a:ext cx="2201031" cy="1599736"/>
          </a:xfrm>
          <a:prstGeom prst="rect">
            <a:avLst/>
          </a:prstGeom>
        </p:spPr>
      </p:pic>
      <p:sp>
        <p:nvSpPr>
          <p:cNvPr id="48" name="Rectangle 9">
            <a:extLst>
              <a:ext uri="{FF2B5EF4-FFF2-40B4-BE49-F238E27FC236}">
                <a16:creationId xmlns:a16="http://schemas.microsoft.com/office/drawing/2014/main" id="{A56BEAC6-CB89-B3F6-32B5-C8E654CEA02E}"/>
              </a:ext>
            </a:extLst>
          </p:cNvPr>
          <p:cNvSpPr/>
          <p:nvPr/>
        </p:nvSpPr>
        <p:spPr>
          <a:xfrm>
            <a:off x="9249647" y="4009578"/>
            <a:ext cx="1060304" cy="40049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9" name="Elemento grafico 5" descr="Cursore con riempimento a tinta unita">
            <a:extLst>
              <a:ext uri="{FF2B5EF4-FFF2-40B4-BE49-F238E27FC236}">
                <a16:creationId xmlns:a16="http://schemas.microsoft.com/office/drawing/2014/main" id="{888D5FAE-1049-D598-1039-6E7C470031E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678612">
            <a:off x="10256151" y="4086657"/>
            <a:ext cx="546495" cy="546495"/>
          </a:xfrm>
          <a:prstGeom prst="rect">
            <a:avLst/>
          </a:prstGeom>
        </p:spPr>
      </p:pic>
      <p:pic>
        <p:nvPicPr>
          <p:cNvPr id="51" name="Elemento grafico 50" descr="Punto esclamativo con riempimento a tinta unita">
            <a:extLst>
              <a:ext uri="{FF2B5EF4-FFF2-40B4-BE49-F238E27FC236}">
                <a16:creationId xmlns:a16="http://schemas.microsoft.com/office/drawing/2014/main" id="{18433477-A9A5-C74D-2861-577445772F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389277" y="4203023"/>
            <a:ext cx="359316" cy="359316"/>
          </a:xfrm>
          <a:prstGeom prst="rect">
            <a:avLst/>
          </a:prstGeom>
        </p:spPr>
      </p:pic>
      <p:sp>
        <p:nvSpPr>
          <p:cNvPr id="52" name="CasellaDiTesto 51">
            <a:extLst>
              <a:ext uri="{FF2B5EF4-FFF2-40B4-BE49-F238E27FC236}">
                <a16:creationId xmlns:a16="http://schemas.microsoft.com/office/drawing/2014/main" id="{F3805E99-FEE3-B235-2458-8C8660FA215B}"/>
              </a:ext>
            </a:extLst>
          </p:cNvPr>
          <p:cNvSpPr txBox="1"/>
          <p:nvPr/>
        </p:nvSpPr>
        <p:spPr>
          <a:xfrm>
            <a:off x="9028515" y="1620846"/>
            <a:ext cx="236000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Una volta effettuato l’accesso all’Area Riservata, sarà possibile visualizzare le card relative agli applicativi a cui si è abilitati. </a:t>
            </a:r>
          </a:p>
        </p:txBody>
      </p:sp>
      <p:sp>
        <p:nvSpPr>
          <p:cNvPr id="14" name="Content Placeholder 1">
            <a:extLst>
              <a:ext uri="{FF2B5EF4-FFF2-40B4-BE49-F238E27FC236}">
                <a16:creationId xmlns:a16="http://schemas.microsoft.com/office/drawing/2014/main" id="{2407E1C5-3158-171C-DFF2-92A898381632}"/>
              </a:ext>
            </a:extLst>
          </p:cNvPr>
          <p:cNvSpPr txBox="1">
            <a:spLocks/>
          </p:cNvSpPr>
          <p:nvPr/>
        </p:nvSpPr>
        <p:spPr>
          <a:xfrm>
            <a:off x="1849287" y="5512423"/>
            <a:ext cx="451292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5750" indent="-28575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800" b="1">
                <a:solidFill>
                  <a:srgbClr val="85A3D8"/>
                </a:solidFill>
              </a:rPr>
              <a:t>1</a:t>
            </a:r>
            <a:endParaRPr lang="it-IT" sz="2800" b="1">
              <a:solidFill>
                <a:srgbClr val="85A3D8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Content Placeholder 1">
            <a:extLst>
              <a:ext uri="{FF2B5EF4-FFF2-40B4-BE49-F238E27FC236}">
                <a16:creationId xmlns:a16="http://schemas.microsoft.com/office/drawing/2014/main" id="{468D23BA-E81B-7FCB-F102-8723614CB711}"/>
              </a:ext>
            </a:extLst>
          </p:cNvPr>
          <p:cNvSpPr txBox="1">
            <a:spLocks/>
          </p:cNvSpPr>
          <p:nvPr/>
        </p:nvSpPr>
        <p:spPr>
          <a:xfrm>
            <a:off x="4589715" y="5512423"/>
            <a:ext cx="451292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5750" indent="-28575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800" b="1">
                <a:solidFill>
                  <a:srgbClr val="4472C4"/>
                </a:solidFill>
              </a:rPr>
              <a:t>2</a:t>
            </a:r>
            <a:endParaRPr lang="it-IT" sz="2800" b="1">
              <a:solidFill>
                <a:srgbClr val="4472C4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1">
            <a:extLst>
              <a:ext uri="{FF2B5EF4-FFF2-40B4-BE49-F238E27FC236}">
                <a16:creationId xmlns:a16="http://schemas.microsoft.com/office/drawing/2014/main" id="{231F3A37-226C-9DF7-5F5B-47E865D3E73A}"/>
              </a:ext>
            </a:extLst>
          </p:cNvPr>
          <p:cNvSpPr txBox="1">
            <a:spLocks/>
          </p:cNvSpPr>
          <p:nvPr/>
        </p:nvSpPr>
        <p:spPr>
          <a:xfrm>
            <a:off x="7169557" y="5512423"/>
            <a:ext cx="451292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5750" indent="-28575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800" b="1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it-IT" sz="2800" b="1">
              <a:solidFill>
                <a:schemeClr val="accent1">
                  <a:lumMod val="75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DB7F5A30-CBB3-401D-0CFC-32EE93A14316}"/>
              </a:ext>
            </a:extLst>
          </p:cNvPr>
          <p:cNvSpPr txBox="1">
            <a:spLocks/>
          </p:cNvSpPr>
          <p:nvPr/>
        </p:nvSpPr>
        <p:spPr>
          <a:xfrm>
            <a:off x="9858659" y="5512423"/>
            <a:ext cx="451292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en-IT"/>
            </a:defPPr>
            <a:lvl1pPr>
              <a:spcAft>
                <a:spcPts val="1800"/>
              </a:spcAft>
              <a:defRPr sz="1600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5750" indent="-28575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39750" indent="-2698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>
                <a:tab pos="1057275" algn="l"/>
              </a:tabLst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1338" indent="-27146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Lucida Grande"/>
              <a:buChar char="-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800" b="1">
                <a:solidFill>
                  <a:srgbClr val="003467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</a:p>
        </p:txBody>
      </p:sp>
      <p:pic>
        <p:nvPicPr>
          <p:cNvPr id="20" name="Picture 19" descr="Hands on a keyboard and a computer monitor&#10;&#10;Description automatically generated">
            <a:extLst>
              <a:ext uri="{FF2B5EF4-FFF2-40B4-BE49-F238E27FC236}">
                <a16:creationId xmlns:a16="http://schemas.microsoft.com/office/drawing/2014/main" id="{60BB4CB0-A2F5-CC97-618E-17C089A79896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b="7544"/>
          <a:stretch/>
        </p:blipFill>
        <p:spPr>
          <a:xfrm>
            <a:off x="1060051" y="4037404"/>
            <a:ext cx="2048375" cy="106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9820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3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Motion origin="layout" path="M -3.54167E-6 1.48148E-6 L -0.02747 -0.1071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0" y="-537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1.875E-6 2.59259E-6 L -0.0793 -0.028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1" y="-141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-1.875E-6 1.85185E-6 L -0.07304 0.00162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9" y="6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30" grpId="0"/>
      <p:bldP spid="37" grpId="0"/>
      <p:bldP spid="38" grpId="0"/>
      <p:bldP spid="40" grpId="0" animBg="1"/>
      <p:bldP spid="44" grpId="0" animBg="1"/>
      <p:bldP spid="45" grpId="0" animBg="1"/>
      <p:bldP spid="46" grpId="0"/>
      <p:bldP spid="48" grpId="0" animBg="1"/>
      <p:bldP spid="52" grpId="0"/>
      <p:bldP spid="14" grpId="0"/>
      <p:bldP spid="15" grpId="0"/>
      <p:bldP spid="16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52361FDC-0F60-53A1-DBC0-989F3BDCA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7496" y="6356350"/>
            <a:ext cx="2743200" cy="365125"/>
          </a:xfrm>
        </p:spPr>
        <p:txBody>
          <a:bodyPr/>
          <a:lstStyle/>
          <a:p>
            <a:fld id="{D9E0929E-96CB-BE4F-BE0E-27EA31BFB3AF}" type="slidenum">
              <a:rPr lang="en-IT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fld>
            <a:endParaRPr lang="en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DDEE4393-5709-D27B-39AF-6A77CED6D560}"/>
              </a:ext>
            </a:extLst>
          </p:cNvPr>
          <p:cNvSpPr txBox="1">
            <a:spLocks/>
          </p:cNvSpPr>
          <p:nvPr/>
        </p:nvSpPr>
        <p:spPr>
          <a:xfrm>
            <a:off x="617538" y="482601"/>
            <a:ext cx="7367133" cy="19857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b="1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b="1">
                <a:solidFill>
                  <a:schemeClr val="bg1"/>
                </a:solidFill>
              </a:rPr>
              <a:t>ATTIVITÀ DI FORMAZIONE E DIFFUSIONE</a:t>
            </a:r>
          </a:p>
        </p:txBody>
      </p:sp>
    </p:spTree>
    <p:extLst>
      <p:ext uri="{BB962C8B-B14F-4D97-AF65-F5344CB8AC3E}">
        <p14:creationId xmlns:p14="http://schemas.microsoft.com/office/powerpoint/2010/main" val="14592604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con angoli arrotondati 6">
            <a:extLst>
              <a:ext uri="{FF2B5EF4-FFF2-40B4-BE49-F238E27FC236}">
                <a16:creationId xmlns:a16="http://schemas.microsoft.com/office/drawing/2014/main" id="{C1942CD4-BEC8-730D-C79C-A9A0CC2F2F2E}"/>
              </a:ext>
            </a:extLst>
          </p:cNvPr>
          <p:cNvSpPr/>
          <p:nvPr/>
        </p:nvSpPr>
        <p:spPr>
          <a:xfrm>
            <a:off x="430342" y="1868624"/>
            <a:ext cx="2609055" cy="2519605"/>
          </a:xfrm>
          <a:prstGeom prst="roundRect">
            <a:avLst/>
          </a:prstGeom>
          <a:solidFill>
            <a:srgbClr val="E3EAF6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bg1"/>
              </a:solidFill>
              <a:latin typeface="Arial 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B97B4E-EE13-D4AC-26EB-6BE3F4B8A3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99485" y="6342747"/>
            <a:ext cx="2743200" cy="365125"/>
          </a:xfrm>
        </p:spPr>
        <p:txBody>
          <a:bodyPr/>
          <a:lstStyle/>
          <a:p>
            <a:fld id="{D9E0929E-96CB-BE4F-BE0E-27EA31BFB3AF}" type="slidenum">
              <a:rPr lang="en-IT" smtClean="0">
                <a:latin typeface="Arial" panose="020B0604020202020204" pitchFamily="34" charset="0"/>
                <a:cs typeface="Arial" panose="020B0604020202020204" pitchFamily="34" charset="0"/>
              </a:rPr>
              <a:t>11</a:t>
            </a:fld>
            <a:endParaRPr lang="en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Elemento grafico 17" descr="Chat contorno">
            <a:extLst>
              <a:ext uri="{FF2B5EF4-FFF2-40B4-BE49-F238E27FC236}">
                <a16:creationId xmlns:a16="http://schemas.microsoft.com/office/drawing/2014/main" id="{61892692-8E09-8F0A-E631-0D7B950BC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29815" y="1108661"/>
            <a:ext cx="377698" cy="377698"/>
          </a:xfrm>
          <a:prstGeom prst="rect">
            <a:avLst/>
          </a:prstGeom>
        </p:spPr>
      </p:pic>
      <p:pic>
        <p:nvPicPr>
          <p:cNvPr id="19" name="Elemento grafico 18" descr="Chat contorno">
            <a:extLst>
              <a:ext uri="{FF2B5EF4-FFF2-40B4-BE49-F238E27FC236}">
                <a16:creationId xmlns:a16="http://schemas.microsoft.com/office/drawing/2014/main" id="{3D0BB3EB-75EB-33D6-A666-1D42D54D1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641031" y="1891948"/>
            <a:ext cx="377698" cy="377698"/>
          </a:xfrm>
          <a:prstGeom prst="rect">
            <a:avLst/>
          </a:prstGeom>
        </p:spPr>
      </p:pic>
      <p:pic>
        <p:nvPicPr>
          <p:cNvPr id="21" name="Elemento grafico 20" descr="Aula contorno">
            <a:extLst>
              <a:ext uri="{FF2B5EF4-FFF2-40B4-BE49-F238E27FC236}">
                <a16:creationId xmlns:a16="http://schemas.microsoft.com/office/drawing/2014/main" id="{F8875113-D469-92C8-4006-B164092F08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52047" y="3322659"/>
            <a:ext cx="295037" cy="295037"/>
          </a:xfrm>
          <a:prstGeom prst="rect">
            <a:avLst/>
          </a:prstGeom>
        </p:spPr>
      </p:pic>
      <p:sp>
        <p:nvSpPr>
          <p:cNvPr id="2" name="Casella di testo 2">
            <a:extLst>
              <a:ext uri="{FF2B5EF4-FFF2-40B4-BE49-F238E27FC236}">
                <a16:creationId xmlns:a16="http://schemas.microsoft.com/office/drawing/2014/main" id="{E0C10212-D55C-6400-C635-3E62E3D2C1AD}"/>
              </a:ext>
            </a:extLst>
          </p:cNvPr>
          <p:cNvSpPr txBox="1"/>
          <p:nvPr/>
        </p:nvSpPr>
        <p:spPr>
          <a:xfrm>
            <a:off x="215877" y="6316410"/>
            <a:ext cx="5826760" cy="40640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448310"/>
            <a:r>
              <a:rPr lang="it-IT" sz="2800" kern="1200" dirty="0">
                <a:solidFill>
                  <a:srgbClr val="003467"/>
                </a:solidFill>
                <a:effectLst/>
                <a:latin typeface="Kunstler Script" panose="030304020206070D0D06" pitchFamily="66" charset="0"/>
                <a:ea typeface="Calibri" panose="020F0502020204030204" pitchFamily="34" charset="0"/>
                <a:cs typeface="Mangal" panose="02040503050203030202" pitchFamily="18" charset="0"/>
              </a:rPr>
              <a:t>Dipartimento per l’innovazione tecnologica della giustizia</a:t>
            </a:r>
            <a:endParaRPr lang="it-IT" sz="2800" dirty="0">
              <a:solidFill>
                <a:srgbClr val="003467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it-IT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 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0B9B2-8B7F-D1A5-E146-987E200CF61E}"/>
              </a:ext>
            </a:extLst>
          </p:cNvPr>
          <p:cNvCxnSpPr/>
          <p:nvPr/>
        </p:nvCxnSpPr>
        <p:spPr>
          <a:xfrm>
            <a:off x="5827558" y="4367243"/>
            <a:ext cx="0" cy="54186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4A4BADE-26D8-E4EF-F855-45933C72BA1F}"/>
              </a:ext>
            </a:extLst>
          </p:cNvPr>
          <p:cNvCxnSpPr/>
          <p:nvPr/>
        </p:nvCxnSpPr>
        <p:spPr>
          <a:xfrm>
            <a:off x="5827558" y="4629710"/>
            <a:ext cx="931431" cy="0"/>
          </a:xfrm>
          <a:prstGeom prst="straightConnector1">
            <a:avLst/>
          </a:prstGeom>
          <a:ln w="190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66FC1B6E-AAD4-0532-5FEF-7266DF686C3D}"/>
              </a:ext>
            </a:extLst>
          </p:cNvPr>
          <p:cNvSpPr txBox="1"/>
          <p:nvPr/>
        </p:nvSpPr>
        <p:spPr>
          <a:xfrm>
            <a:off x="6794644" y="4358617"/>
            <a:ext cx="4383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 formazione è rivolata ai referenti dei quattro tribunali pilota: Brindisi, Catania, Palmi e Torino</a:t>
            </a:r>
            <a:endParaRPr lang="en-US" sz="1400">
              <a:solidFill>
                <a:schemeClr val="bg1"/>
              </a:solidFill>
            </a:endParaRPr>
          </a:p>
        </p:txBody>
      </p:sp>
      <p:pic>
        <p:nvPicPr>
          <p:cNvPr id="3" name="Elemento grafico 2" descr="Aula contorno">
            <a:extLst>
              <a:ext uri="{FF2B5EF4-FFF2-40B4-BE49-F238E27FC236}">
                <a16:creationId xmlns:a16="http://schemas.microsoft.com/office/drawing/2014/main" id="{4DCEC209-CF47-5F1A-F645-3AD44E7BD6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649188" y="5203885"/>
            <a:ext cx="295037" cy="295037"/>
          </a:xfrm>
          <a:prstGeom prst="rect">
            <a:avLst/>
          </a:prstGeom>
        </p:spPr>
      </p:pic>
      <p:pic>
        <p:nvPicPr>
          <p:cNvPr id="22" name="Picture 14" descr="Icon&#10;&#10;Description automatically generated">
            <a:extLst>
              <a:ext uri="{FF2B5EF4-FFF2-40B4-BE49-F238E27FC236}">
                <a16:creationId xmlns:a16="http://schemas.microsoft.com/office/drawing/2014/main" id="{D25AA638-80D7-335A-6096-F428BDB99EF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0835236" y="-295801"/>
            <a:ext cx="686289" cy="1277892"/>
          </a:xfrm>
          <a:prstGeom prst="rect">
            <a:avLst/>
          </a:prstGeom>
        </p:spPr>
      </p:pic>
      <p:sp>
        <p:nvSpPr>
          <p:cNvPr id="5" name="Rettangolo con angoli arrotondati 4">
            <a:extLst>
              <a:ext uri="{FF2B5EF4-FFF2-40B4-BE49-F238E27FC236}">
                <a16:creationId xmlns:a16="http://schemas.microsoft.com/office/drawing/2014/main" id="{12AB90EA-6A7B-09F9-A3CC-41D8C26420F2}"/>
              </a:ext>
            </a:extLst>
          </p:cNvPr>
          <p:cNvSpPr/>
          <p:nvPr/>
        </p:nvSpPr>
        <p:spPr>
          <a:xfrm>
            <a:off x="3180080" y="830043"/>
            <a:ext cx="8791009" cy="4919296"/>
          </a:xfrm>
          <a:prstGeom prst="roundRect">
            <a:avLst/>
          </a:prstGeom>
          <a:noFill/>
          <a:ln>
            <a:solidFill>
              <a:srgbClr val="003467"/>
            </a:solidFill>
            <a:prstDash val="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bg1"/>
              </a:solidFill>
              <a:latin typeface="Arial "/>
            </a:endParaRP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67D14E08-4B40-3736-00E1-BDB6419C615C}"/>
              </a:ext>
            </a:extLst>
          </p:cNvPr>
          <p:cNvSpPr txBox="1"/>
          <p:nvPr/>
        </p:nvSpPr>
        <p:spPr>
          <a:xfrm>
            <a:off x="572652" y="2066026"/>
            <a:ext cx="2425651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>
                <a:solidFill>
                  <a:srgbClr val="003467"/>
                </a:solidFill>
                <a:latin typeface="Arial "/>
                <a:cs typeface="Arial" panose="020B0604020202020204" pitchFamily="34" charset="0"/>
              </a:rPr>
              <a:t>Per ottimizzare il valore del nuovo applicativo all’interno del </a:t>
            </a:r>
            <a:r>
              <a:rPr lang="it-IT" sz="1400" b="1">
                <a:solidFill>
                  <a:srgbClr val="003467"/>
                </a:solidFill>
                <a:latin typeface="Arial "/>
                <a:cs typeface="Arial" panose="020B0604020202020204" pitchFamily="34" charset="0"/>
              </a:rPr>
              <a:t>Ministero della Giustizia</a:t>
            </a:r>
            <a:r>
              <a:rPr lang="it-IT" sz="1400">
                <a:solidFill>
                  <a:srgbClr val="003467"/>
                </a:solidFill>
                <a:latin typeface="Arial "/>
                <a:cs typeface="Arial" panose="020B0604020202020204" pitchFamily="34" charset="0"/>
              </a:rPr>
              <a:t>, è stato progettato un piano di </a:t>
            </a:r>
            <a:r>
              <a:rPr lang="it-IT" sz="1400" b="1" i="1">
                <a:solidFill>
                  <a:srgbClr val="003467"/>
                </a:solidFill>
                <a:latin typeface="Arial "/>
                <a:cs typeface="Arial" panose="020B0604020202020204" pitchFamily="34" charset="0"/>
              </a:rPr>
              <a:t>Change Management </a:t>
            </a:r>
            <a:r>
              <a:rPr lang="it-IT" sz="1400">
                <a:solidFill>
                  <a:srgbClr val="003467"/>
                </a:solidFill>
                <a:latin typeface="Arial "/>
                <a:cs typeface="Arial" panose="020B0604020202020204" pitchFamily="34" charset="0"/>
              </a:rPr>
              <a:t>con attività mirate a facilitare l’adozione del Sistema da parte degli utenti.</a:t>
            </a:r>
          </a:p>
        </p:txBody>
      </p:sp>
      <p:sp>
        <p:nvSpPr>
          <p:cNvPr id="23" name="Content Placeholder 6">
            <a:extLst>
              <a:ext uri="{FF2B5EF4-FFF2-40B4-BE49-F238E27FC236}">
                <a16:creationId xmlns:a16="http://schemas.microsoft.com/office/drawing/2014/main" id="{101016D4-6E80-5738-AEDC-27C496FC03C0}"/>
              </a:ext>
            </a:extLst>
          </p:cNvPr>
          <p:cNvSpPr txBox="1">
            <a:spLocks/>
          </p:cNvSpPr>
          <p:nvPr/>
        </p:nvSpPr>
        <p:spPr>
          <a:xfrm>
            <a:off x="467518" y="205963"/>
            <a:ext cx="10710862" cy="5270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Piano di Change Management </a:t>
            </a:r>
          </a:p>
        </p:txBody>
      </p:sp>
      <p:sp>
        <p:nvSpPr>
          <p:cNvPr id="24" name="Rettangolo con angoli arrotondati 23">
            <a:extLst>
              <a:ext uri="{FF2B5EF4-FFF2-40B4-BE49-F238E27FC236}">
                <a16:creationId xmlns:a16="http://schemas.microsoft.com/office/drawing/2014/main" id="{18C76307-4C80-E9EF-4FF1-4C3EC76EEBD6}"/>
              </a:ext>
            </a:extLst>
          </p:cNvPr>
          <p:cNvSpPr/>
          <p:nvPr/>
        </p:nvSpPr>
        <p:spPr>
          <a:xfrm>
            <a:off x="3696168" y="993078"/>
            <a:ext cx="8065489" cy="2135865"/>
          </a:xfrm>
          <a:prstGeom prst="roundRect">
            <a:avLst/>
          </a:prstGeom>
          <a:solidFill>
            <a:srgbClr val="85A3D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it-IT" sz="1400" b="1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DISSEMINAZIONE INTERNA DEL PROGETTO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Nota informativa.</a:t>
            </a:r>
          </a:p>
          <a:p>
            <a:endParaRPr lang="it-IT" sz="14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it-IT" sz="1400" b="1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DISSEMINAZIONE INTERNA PER LA FORMAZIONE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Diffusione di comunicazione informative, di ingaggio, </a:t>
            </a:r>
            <a:r>
              <a:rPr lang="it-IT" sz="140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reminder</a:t>
            </a:r>
            <a:r>
              <a:rPr lang="it-IT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condivisione materiali formativi.</a:t>
            </a:r>
          </a:p>
        </p:txBody>
      </p:sp>
      <p:sp>
        <p:nvSpPr>
          <p:cNvPr id="26" name="TextBox 327">
            <a:extLst>
              <a:ext uri="{FF2B5EF4-FFF2-40B4-BE49-F238E27FC236}">
                <a16:creationId xmlns:a16="http://schemas.microsoft.com/office/drawing/2014/main" id="{A847E4FE-2897-84D4-BCC3-80655589FE13}"/>
              </a:ext>
            </a:extLst>
          </p:cNvPr>
          <p:cNvSpPr txBox="1"/>
          <p:nvPr/>
        </p:nvSpPr>
        <p:spPr>
          <a:xfrm>
            <a:off x="9750237" y="1046027"/>
            <a:ext cx="1841696" cy="33855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Aft>
                <a:spcPts val="1800"/>
              </a:spcAft>
            </a:pPr>
            <a:r>
              <a:rPr lang="en-US" sz="1600" b="1" err="1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Disseminazione</a:t>
            </a:r>
            <a:endParaRPr lang="en-IT" sz="1600" b="1">
              <a:solidFill>
                <a:srgbClr val="00346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ttangolo con angoli arrotondati 26">
            <a:extLst>
              <a:ext uri="{FF2B5EF4-FFF2-40B4-BE49-F238E27FC236}">
                <a16:creationId xmlns:a16="http://schemas.microsoft.com/office/drawing/2014/main" id="{93D62449-32F5-5A24-AF58-5BF5D51B4022}"/>
              </a:ext>
            </a:extLst>
          </p:cNvPr>
          <p:cNvSpPr/>
          <p:nvPr/>
        </p:nvSpPr>
        <p:spPr>
          <a:xfrm>
            <a:off x="3625316" y="3244526"/>
            <a:ext cx="8136342" cy="3033678"/>
          </a:xfrm>
          <a:prstGeom prst="round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0" fontAlgn="base">
              <a:spcAft>
                <a:spcPts val="600"/>
              </a:spcAft>
            </a:pPr>
            <a:endParaRPr lang="it-IT" sz="1400" b="1" i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 fontAlgn="base">
              <a:spcAft>
                <a:spcPts val="600"/>
              </a:spcAft>
            </a:pPr>
            <a:r>
              <a:rPr lang="it-IT" sz="1400" b="1" i="0">
                <a:solidFill>
                  <a:srgbClr val="00346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FORMAZIONE SINCRONA </a:t>
            </a:r>
          </a:p>
          <a:p>
            <a:pPr rtl="0" fontAlgn="base">
              <a:spcAft>
                <a:spcPts val="600"/>
              </a:spcAft>
            </a:pPr>
            <a:r>
              <a:rPr lang="it-IT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Sono previsti due Webinar, tramite Microsoft Teams, durante i quali verranno illustrate le </a:t>
            </a:r>
            <a:r>
              <a:rPr lang="it-IT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principali funzionalità </a:t>
            </a:r>
            <a:r>
              <a:rPr lang="it-IT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dell’applicativo.</a:t>
            </a:r>
          </a:p>
          <a:p>
            <a:pPr rtl="0" fontAlgn="base">
              <a:spcAft>
                <a:spcPts val="600"/>
              </a:spcAft>
            </a:pPr>
            <a:endParaRPr lang="it-IT" sz="900" i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rtl="0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Webinar 1: </a:t>
            </a:r>
            <a:r>
              <a:rPr lang="it-IT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it-IT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Dicembre 2024 – Tribunali pilota (Brindisi, Palmi, Catania, Torino) </a:t>
            </a:r>
            <a:endParaRPr lang="it-IT" sz="1400" i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rtl="0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Webinar 2: </a:t>
            </a:r>
            <a:r>
              <a:rPr lang="it-IT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Gennaio 2025 – Tribunali pilota (Brindisi, Palmi, Catania, Torino) </a:t>
            </a:r>
            <a:endParaRPr lang="it-IT" sz="1400" b="1" i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 fontAlgn="base">
              <a:spcAft>
                <a:spcPts val="600"/>
              </a:spcAft>
            </a:pPr>
            <a:endParaRPr lang="it-IT" sz="1400" b="1" i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 fontAlgn="base">
              <a:spcAft>
                <a:spcPts val="600"/>
              </a:spcAft>
            </a:pPr>
            <a:r>
              <a:rPr lang="it-IT" sz="1400" b="1" i="0">
                <a:solidFill>
                  <a:srgbClr val="00346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FORMAZIONE ASINCRONA</a:t>
            </a:r>
          </a:p>
          <a:p>
            <a:pPr marL="285750" indent="-285750" rtl="0" fontAlgn="base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 i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Una </a:t>
            </a:r>
            <a:r>
              <a:rPr lang="it-IT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Video Pillola introduttiva </a:t>
            </a:r>
            <a:r>
              <a:rPr lang="it-IT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s</a:t>
            </a:r>
            <a:r>
              <a:rPr lang="it-IT" sz="1400" i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ei </a:t>
            </a:r>
            <a:r>
              <a:rPr lang="it-IT" sz="1400" b="1" i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Digital Learning Object </a:t>
            </a:r>
            <a:r>
              <a:rPr lang="it-IT" sz="1400" i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formato tutorial</a:t>
            </a:r>
            <a:r>
              <a:rPr lang="it-IT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it-IT" sz="1400" i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specifici per ciascuna </a:t>
            </a:r>
            <a:r>
              <a:rPr lang="it-IT" sz="1400" b="1" i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area funzionale </a:t>
            </a:r>
            <a:r>
              <a:rPr lang="it-IT" sz="1400" i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 Sistema, con l’obiettivo di supportare gli utenti nell’utilizzo dell'applicativo. </a:t>
            </a:r>
          </a:p>
          <a:p>
            <a:pPr rtl="0" fontAlgn="base"/>
            <a:endParaRPr lang="it-IT" sz="1400" b="1" i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327">
            <a:extLst>
              <a:ext uri="{FF2B5EF4-FFF2-40B4-BE49-F238E27FC236}">
                <a16:creationId xmlns:a16="http://schemas.microsoft.com/office/drawing/2014/main" id="{5D5B51B1-E73A-989A-A9D7-20001EF94568}"/>
              </a:ext>
            </a:extLst>
          </p:cNvPr>
          <p:cNvSpPr txBox="1"/>
          <p:nvPr/>
        </p:nvSpPr>
        <p:spPr>
          <a:xfrm>
            <a:off x="10092310" y="3293741"/>
            <a:ext cx="1569521" cy="33855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Aft>
                <a:spcPts val="1800"/>
              </a:spcAft>
            </a:pPr>
            <a:r>
              <a:rPr lang="en-US" sz="1600" b="1">
                <a:solidFill>
                  <a:srgbClr val="00346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Formazione</a:t>
            </a:r>
            <a:endParaRPr lang="en-IT" sz="1600" b="1">
              <a:solidFill>
                <a:srgbClr val="00346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0B58CD02-E3B1-42AB-FA86-CE7F81F11A3A}"/>
              </a:ext>
            </a:extLst>
          </p:cNvPr>
          <p:cNvSpPr txBox="1"/>
          <p:nvPr/>
        </p:nvSpPr>
        <p:spPr>
          <a:xfrm>
            <a:off x="632147" y="1434999"/>
            <a:ext cx="13692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err="1">
                <a:solidFill>
                  <a:srgbClr val="0034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Obiettivo</a:t>
            </a:r>
            <a:endParaRPr lang="it-IT"/>
          </a:p>
        </p:txBody>
      </p:sp>
      <p:pic>
        <p:nvPicPr>
          <p:cNvPr id="37" name="Picture 19">
            <a:extLst>
              <a:ext uri="{FF2B5EF4-FFF2-40B4-BE49-F238E27FC236}">
                <a16:creationId xmlns:a16="http://schemas.microsoft.com/office/drawing/2014/main" id="{CDB372F2-43BA-F27D-C914-81800D3073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78010" y="1569012"/>
            <a:ext cx="728036" cy="763264"/>
          </a:xfrm>
          <a:prstGeom prst="rect">
            <a:avLst/>
          </a:prstGeom>
        </p:spPr>
      </p:pic>
      <p:grpSp>
        <p:nvGrpSpPr>
          <p:cNvPr id="35" name="Gruppo 34">
            <a:extLst>
              <a:ext uri="{FF2B5EF4-FFF2-40B4-BE49-F238E27FC236}">
                <a16:creationId xmlns:a16="http://schemas.microsoft.com/office/drawing/2014/main" id="{E8D4E066-6EBF-5477-F3C0-10CD98EC4259}"/>
              </a:ext>
            </a:extLst>
          </p:cNvPr>
          <p:cNvGrpSpPr/>
          <p:nvPr/>
        </p:nvGrpSpPr>
        <p:grpSpPr>
          <a:xfrm>
            <a:off x="757723" y="4646078"/>
            <a:ext cx="1915943" cy="1138763"/>
            <a:chOff x="742288" y="4367243"/>
            <a:chExt cx="1915943" cy="1138763"/>
          </a:xfrm>
        </p:grpSpPr>
        <p:pic>
          <p:nvPicPr>
            <p:cNvPr id="30" name="Picture 15">
              <a:extLst>
                <a:ext uri="{FF2B5EF4-FFF2-40B4-BE49-F238E27FC236}">
                  <a16:creationId xmlns:a16="http://schemas.microsoft.com/office/drawing/2014/main" id="{60C61075-8D8E-B894-17E0-F6B36E502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rcRect t="-1276" r="3350"/>
            <a:stretch/>
          </p:blipFill>
          <p:spPr>
            <a:xfrm>
              <a:off x="742288" y="4367243"/>
              <a:ext cx="1915943" cy="1138763"/>
            </a:xfrm>
            <a:prstGeom prst="rect">
              <a:avLst/>
            </a:prstGeom>
          </p:spPr>
        </p:pic>
        <p:pic>
          <p:nvPicPr>
            <p:cNvPr id="14" name="Elemento grafico 13" descr="Portatile con riempimento a tinta unita">
              <a:extLst>
                <a:ext uri="{FF2B5EF4-FFF2-40B4-BE49-F238E27FC236}">
                  <a16:creationId xmlns:a16="http://schemas.microsoft.com/office/drawing/2014/main" id="{76C04AE1-DC2C-8C93-EAB1-115C625C27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945087" y="4915131"/>
              <a:ext cx="173931" cy="132096"/>
            </a:xfrm>
            <a:prstGeom prst="rect">
              <a:avLst/>
            </a:prstGeom>
          </p:spPr>
        </p:pic>
        <p:pic>
          <p:nvPicPr>
            <p:cNvPr id="15" name="Elemento grafico 52" descr="Cicli con persone con riempimento a tinta unita">
              <a:extLst>
                <a:ext uri="{FF2B5EF4-FFF2-40B4-BE49-F238E27FC236}">
                  <a16:creationId xmlns:a16="http://schemas.microsoft.com/office/drawing/2014/main" id="{8F12B698-B8A6-B165-BF8A-2FAA4BF00461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977816" y="4527026"/>
              <a:ext cx="245436" cy="186402"/>
            </a:xfrm>
            <a:prstGeom prst="rect">
              <a:avLst/>
            </a:prstGeom>
          </p:spPr>
        </p:pic>
        <p:pic>
          <p:nvPicPr>
            <p:cNvPr id="20" name="Elemento grafico 14" descr="Grafico a barre con riempimento a tinta unita">
              <a:extLst>
                <a:ext uri="{FF2B5EF4-FFF2-40B4-BE49-F238E27FC236}">
                  <a16:creationId xmlns:a16="http://schemas.microsoft.com/office/drawing/2014/main" id="{5F82B44D-6464-A3C4-F656-4772EC1BDB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436459" y="4452522"/>
              <a:ext cx="173931" cy="132096"/>
            </a:xfrm>
            <a:prstGeom prst="rect">
              <a:avLst/>
            </a:prstGeom>
          </p:spPr>
        </p:pic>
        <p:pic>
          <p:nvPicPr>
            <p:cNvPr id="32" name="Elemento grafico 15" descr="Grafico a barre con andamento ascendente con riempimento a tinta unita">
              <a:extLst>
                <a:ext uri="{FF2B5EF4-FFF2-40B4-BE49-F238E27FC236}">
                  <a16:creationId xmlns:a16="http://schemas.microsoft.com/office/drawing/2014/main" id="{B67CA21D-DB6D-BF2E-6AB3-3216A5B200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1914355" y="4468100"/>
              <a:ext cx="174000" cy="132149"/>
            </a:xfrm>
            <a:prstGeom prst="rect">
              <a:avLst/>
            </a:prstGeom>
          </p:spPr>
        </p:pic>
        <p:pic>
          <p:nvPicPr>
            <p:cNvPr id="33" name="Elemento grafico 17" descr="Elenco con riempimento a tinta unita">
              <a:extLst>
                <a:ext uri="{FF2B5EF4-FFF2-40B4-BE49-F238E27FC236}">
                  <a16:creationId xmlns:a16="http://schemas.microsoft.com/office/drawing/2014/main" id="{0BC7F21D-E354-037A-8F67-15D836C66D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2248650" y="4593086"/>
              <a:ext cx="173931" cy="132096"/>
            </a:xfrm>
            <a:prstGeom prst="rect">
              <a:avLst/>
            </a:prstGeom>
          </p:spPr>
        </p:pic>
        <p:pic>
          <p:nvPicPr>
            <p:cNvPr id="34" name="Elemento grafico 16" descr="Utente con riempimento a tinta unita">
              <a:extLst>
                <a:ext uri="{FF2B5EF4-FFF2-40B4-BE49-F238E27FC236}">
                  <a16:creationId xmlns:a16="http://schemas.microsoft.com/office/drawing/2014/main" id="{371B09D9-FF59-B65C-6694-4F9D6412C3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2367844" y="4995074"/>
              <a:ext cx="196349" cy="149122"/>
            </a:xfrm>
            <a:prstGeom prst="rect">
              <a:avLst/>
            </a:prstGeom>
          </p:spPr>
        </p:pic>
      </p:grpSp>
      <p:pic>
        <p:nvPicPr>
          <p:cNvPr id="8" name="Picture 2">
            <a:extLst>
              <a:ext uri="{FF2B5EF4-FFF2-40B4-BE49-F238E27FC236}">
                <a16:creationId xmlns:a16="http://schemas.microsoft.com/office/drawing/2014/main" id="{838E2BFF-1CA5-52EC-3435-61D71DD1EF02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 l="31548" t="20435" r="34149" b="21783"/>
          <a:stretch/>
        </p:blipFill>
        <p:spPr>
          <a:xfrm>
            <a:off x="10839146" y="4320411"/>
            <a:ext cx="294878" cy="438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0432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ttangolo con angoli arrotondati 32">
            <a:extLst>
              <a:ext uri="{FF2B5EF4-FFF2-40B4-BE49-F238E27FC236}">
                <a16:creationId xmlns:a16="http://schemas.microsoft.com/office/drawing/2014/main" id="{4F857F6F-80A8-0DFC-900D-5E17A26EBFC6}"/>
              </a:ext>
            </a:extLst>
          </p:cNvPr>
          <p:cNvSpPr/>
          <p:nvPr/>
        </p:nvSpPr>
        <p:spPr>
          <a:xfrm>
            <a:off x="3256613" y="969352"/>
            <a:ext cx="8714477" cy="4919296"/>
          </a:xfrm>
          <a:prstGeom prst="roundRect">
            <a:avLst/>
          </a:prstGeom>
          <a:solidFill>
            <a:srgbClr val="E3EAF6"/>
          </a:solidFill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it-IT"/>
          </a:p>
        </p:txBody>
      </p:sp>
      <p:sp>
        <p:nvSpPr>
          <p:cNvPr id="23" name="Rettangolo con angoli arrotondati 22">
            <a:extLst>
              <a:ext uri="{FF2B5EF4-FFF2-40B4-BE49-F238E27FC236}">
                <a16:creationId xmlns:a16="http://schemas.microsoft.com/office/drawing/2014/main" id="{DF070DC7-896D-E04A-5DEF-13F0D452BDDF}"/>
              </a:ext>
            </a:extLst>
          </p:cNvPr>
          <p:cNvSpPr/>
          <p:nvPr/>
        </p:nvSpPr>
        <p:spPr>
          <a:xfrm>
            <a:off x="418916" y="1635746"/>
            <a:ext cx="11540748" cy="2722880"/>
          </a:xfrm>
          <a:prstGeom prst="roundRect">
            <a:avLst/>
          </a:prstGeom>
          <a:solidFill>
            <a:srgbClr val="00346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bg1"/>
              </a:solidFill>
              <a:latin typeface="Arial "/>
            </a:endParaRPr>
          </a:p>
        </p:txBody>
      </p:sp>
      <p:sp>
        <p:nvSpPr>
          <p:cNvPr id="16" name="Rettangolo con angoli arrotondati 15">
            <a:extLst>
              <a:ext uri="{FF2B5EF4-FFF2-40B4-BE49-F238E27FC236}">
                <a16:creationId xmlns:a16="http://schemas.microsoft.com/office/drawing/2014/main" id="{CDE3810B-7E39-0338-8618-6B2C0ADF78E6}"/>
              </a:ext>
            </a:extLst>
          </p:cNvPr>
          <p:cNvSpPr/>
          <p:nvPr/>
        </p:nvSpPr>
        <p:spPr>
          <a:xfrm rot="2662051">
            <a:off x="4103058" y="1579505"/>
            <a:ext cx="3274902" cy="2940740"/>
          </a:xfrm>
          <a:prstGeom prst="roundRect">
            <a:avLst/>
          </a:prstGeom>
          <a:solidFill>
            <a:schemeClr val="accent1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Arial "/>
            </a:endParaRPr>
          </a:p>
        </p:txBody>
      </p:sp>
      <p:sp>
        <p:nvSpPr>
          <p:cNvPr id="51" name="Rettangolo con angoli arrotondati 50">
            <a:extLst>
              <a:ext uri="{FF2B5EF4-FFF2-40B4-BE49-F238E27FC236}">
                <a16:creationId xmlns:a16="http://schemas.microsoft.com/office/drawing/2014/main" id="{0F2006AB-BF89-C57A-DEA1-AD8EE9165AF0}"/>
              </a:ext>
            </a:extLst>
          </p:cNvPr>
          <p:cNvSpPr/>
          <p:nvPr/>
        </p:nvSpPr>
        <p:spPr>
          <a:xfrm>
            <a:off x="562046" y="1895926"/>
            <a:ext cx="2722421" cy="2120471"/>
          </a:xfrm>
          <a:prstGeom prst="roundRect">
            <a:avLst/>
          </a:prstGeom>
          <a:ln w="1905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r>
              <a:rPr lang="it-IT" sz="1400" b="0" i="0">
                <a:solidFill>
                  <a:schemeClr val="bg1"/>
                </a:solidFill>
                <a:effectLst/>
                <a:latin typeface="Arial "/>
                <a:cs typeface="Arial" panose="020B0604020202020204" pitchFamily="34" charset="0"/>
              </a:rPr>
              <a:t>Perseguendo il medesimo scopo di </a:t>
            </a:r>
            <a:r>
              <a:rPr lang="it-IT" sz="1400" b="1" i="0">
                <a:solidFill>
                  <a:schemeClr val="bg1"/>
                </a:solidFill>
                <a:effectLst/>
                <a:latin typeface="Arial "/>
                <a:cs typeface="Arial" panose="020B0604020202020204" pitchFamily="34" charset="0"/>
              </a:rPr>
              <a:t>facilitare l’adozione del Sistema da parte degli utenti</a:t>
            </a:r>
            <a:r>
              <a:rPr lang="it-IT" sz="1400" b="0" i="0">
                <a:solidFill>
                  <a:schemeClr val="bg1"/>
                </a:solidFill>
                <a:effectLst/>
                <a:latin typeface="Arial "/>
                <a:cs typeface="Arial" panose="020B0604020202020204" pitchFamily="34" charset="0"/>
              </a:rPr>
              <a:t>, accanto alle iniziative di formazione e disseminazione, </a:t>
            </a:r>
            <a:r>
              <a:rPr lang="it-IT" sz="1400">
                <a:solidFill>
                  <a:schemeClr val="bg1"/>
                </a:solidFill>
                <a:latin typeface="Arial "/>
                <a:cs typeface="Arial" panose="020B0604020202020204" pitchFamily="34" charset="0"/>
              </a:rPr>
              <a:t>è previsto lo sviluppo di </a:t>
            </a:r>
            <a:r>
              <a:rPr lang="it-IT" sz="1400" b="1">
                <a:solidFill>
                  <a:schemeClr val="bg1"/>
                </a:solidFill>
                <a:latin typeface="Arial "/>
                <a:cs typeface="Arial" panose="020B0604020202020204" pitchFamily="34" charset="0"/>
              </a:rPr>
              <a:t>documenti </a:t>
            </a:r>
            <a:r>
              <a:rPr lang="it-IT" sz="1400" b="1" i="0">
                <a:solidFill>
                  <a:schemeClr val="bg1"/>
                </a:solidFill>
                <a:effectLst/>
                <a:latin typeface="Arial "/>
                <a:cs typeface="Arial" panose="020B0604020202020204" pitchFamily="34" charset="0"/>
              </a:rPr>
              <a:t>di supporto.</a:t>
            </a:r>
            <a:endParaRPr lang="it-IT">
              <a:solidFill>
                <a:schemeClr val="bg1"/>
              </a:solidFill>
              <a:latin typeface="Arial 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B97B4E-EE13-D4AC-26EB-6BE3F4B8A3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99485" y="6342747"/>
            <a:ext cx="2743200" cy="365125"/>
          </a:xfrm>
        </p:spPr>
        <p:txBody>
          <a:bodyPr/>
          <a:lstStyle/>
          <a:p>
            <a:fld id="{D9E0929E-96CB-BE4F-BE0E-27EA31BFB3AF}" type="slidenum">
              <a:rPr lang="en-IT" smtClean="0">
                <a:latin typeface="Arial "/>
              </a:rPr>
              <a:t>12</a:t>
            </a:fld>
            <a:endParaRPr lang="en-IT">
              <a:latin typeface="Arial "/>
            </a:endParaRPr>
          </a:p>
        </p:txBody>
      </p:sp>
      <p:sp>
        <p:nvSpPr>
          <p:cNvPr id="15" name="TextBox 327">
            <a:extLst>
              <a:ext uri="{FF2B5EF4-FFF2-40B4-BE49-F238E27FC236}">
                <a16:creationId xmlns:a16="http://schemas.microsoft.com/office/drawing/2014/main" id="{71199AB5-5917-77BD-3922-F874BF9A7905}"/>
              </a:ext>
            </a:extLst>
          </p:cNvPr>
          <p:cNvSpPr txBox="1"/>
          <p:nvPr/>
        </p:nvSpPr>
        <p:spPr>
          <a:xfrm>
            <a:off x="666356" y="984805"/>
            <a:ext cx="3771228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1600" b="1">
                <a:solidFill>
                  <a:srgbClr val="003465"/>
                </a:solidFill>
                <a:latin typeface="Arial "/>
                <a:cs typeface="Arial" panose="020B0604020202020204" pitchFamily="34" charset="0"/>
              </a:rPr>
              <a:t>MATERIALE DI </a:t>
            </a:r>
          </a:p>
          <a:p>
            <a:r>
              <a:rPr lang="en-US" sz="1600" b="1">
                <a:solidFill>
                  <a:srgbClr val="003465"/>
                </a:solidFill>
                <a:latin typeface="Arial "/>
                <a:cs typeface="Arial" panose="020B0604020202020204" pitchFamily="34" charset="0"/>
              </a:rPr>
              <a:t>SUPPORTO</a:t>
            </a:r>
            <a:endParaRPr lang="en-IT" sz="1600" b="1">
              <a:solidFill>
                <a:srgbClr val="003465"/>
              </a:solidFill>
              <a:latin typeface="Arial "/>
              <a:cs typeface="Arial" panose="020B0604020202020204" pitchFamily="34" charset="0"/>
            </a:endParaRP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C4628A3F-19EF-BC74-69E6-7E10197CDF58}"/>
              </a:ext>
            </a:extLst>
          </p:cNvPr>
          <p:cNvSpPr txBox="1">
            <a:spLocks/>
          </p:cNvSpPr>
          <p:nvPr/>
        </p:nvSpPr>
        <p:spPr>
          <a:xfrm>
            <a:off x="467518" y="205963"/>
            <a:ext cx="10710862" cy="5270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rgbClr val="00346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Arial "/>
              </a:rPr>
              <a:t>Piano di Change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8ABFCA-C74F-E05A-B230-80A4CD6714C8}"/>
              </a:ext>
            </a:extLst>
          </p:cNvPr>
          <p:cNvSpPr txBox="1"/>
          <p:nvPr/>
        </p:nvSpPr>
        <p:spPr>
          <a:xfrm>
            <a:off x="4559222" y="2106886"/>
            <a:ext cx="24690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>
              <a:spcAft>
                <a:spcPts val="600"/>
              </a:spcAft>
            </a:pPr>
            <a:r>
              <a:rPr lang="it-IT" sz="1400" b="1" i="0">
                <a:solidFill>
                  <a:schemeClr val="bg1"/>
                </a:solidFill>
                <a:effectLst/>
                <a:latin typeface="Arial "/>
                <a:cs typeface="Arial" panose="020B0604020202020204" pitchFamily="34" charset="0"/>
              </a:rPr>
              <a:t>MANUALE UTENTE</a:t>
            </a:r>
          </a:p>
        </p:txBody>
      </p:sp>
      <p:pic>
        <p:nvPicPr>
          <p:cNvPr id="24" name="Graphic 23" descr="Closed book with solid fill">
            <a:extLst>
              <a:ext uri="{FF2B5EF4-FFF2-40B4-BE49-F238E27FC236}">
                <a16:creationId xmlns:a16="http://schemas.microsoft.com/office/drawing/2014/main" id="{A35FD5D2-3266-ACD2-87A5-0F8254F2F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75824" y="2018745"/>
            <a:ext cx="365760" cy="365760"/>
          </a:xfrm>
          <a:prstGeom prst="rect">
            <a:avLst/>
          </a:prstGeom>
        </p:spPr>
      </p:pic>
      <p:pic>
        <p:nvPicPr>
          <p:cNvPr id="27" name="Graphic 26" descr="Badge Question Mark with solid fill">
            <a:extLst>
              <a:ext uri="{FF2B5EF4-FFF2-40B4-BE49-F238E27FC236}">
                <a16:creationId xmlns:a16="http://schemas.microsoft.com/office/drawing/2014/main" id="{D52841A5-2101-62E3-C35A-49EFFE76A7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14521" y="185883"/>
            <a:ext cx="491139" cy="491139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B4AFFE6C-AEF9-5A3B-EF62-1524478A751D}"/>
              </a:ext>
            </a:extLst>
          </p:cNvPr>
          <p:cNvSpPr txBox="1"/>
          <p:nvPr/>
        </p:nvSpPr>
        <p:spPr>
          <a:xfrm>
            <a:off x="4520826" y="2464843"/>
            <a:ext cx="259304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>
                <a:solidFill>
                  <a:schemeClr val="bg1"/>
                </a:solidFill>
                <a:latin typeface="Arial "/>
              </a:rPr>
              <a:t>Fornisce </a:t>
            </a:r>
            <a:r>
              <a:rPr lang="it-IT" sz="1400" b="1">
                <a:solidFill>
                  <a:schemeClr val="bg1"/>
                </a:solidFill>
                <a:latin typeface="Arial "/>
              </a:rPr>
              <a:t>istruzioni dettagliate e chiare </a:t>
            </a:r>
            <a:r>
              <a:rPr lang="it-IT" sz="1400">
                <a:solidFill>
                  <a:schemeClr val="bg1"/>
                </a:solidFill>
                <a:latin typeface="Arial "/>
              </a:rPr>
              <a:t>su come utilizzare correttamente l’applicativo spiegando le sue funzionalità principali.</a:t>
            </a:r>
            <a:endParaRPr lang="en-US" sz="1400">
              <a:solidFill>
                <a:schemeClr val="bg1"/>
              </a:solidFill>
              <a:latin typeface="Arial "/>
            </a:endParaRPr>
          </a:p>
        </p:txBody>
      </p:sp>
      <p:sp>
        <p:nvSpPr>
          <p:cNvPr id="26" name="Rettangolo con angoli arrotondati 25">
            <a:extLst>
              <a:ext uri="{FF2B5EF4-FFF2-40B4-BE49-F238E27FC236}">
                <a16:creationId xmlns:a16="http://schemas.microsoft.com/office/drawing/2014/main" id="{2A227C69-97A1-5AC4-87B2-019D4DCA881F}"/>
              </a:ext>
            </a:extLst>
          </p:cNvPr>
          <p:cNvSpPr/>
          <p:nvPr/>
        </p:nvSpPr>
        <p:spPr>
          <a:xfrm>
            <a:off x="3256613" y="969352"/>
            <a:ext cx="8714477" cy="4919296"/>
          </a:xfrm>
          <a:prstGeom prst="roundRect">
            <a:avLst/>
          </a:prstGeom>
          <a:noFill/>
          <a:ln>
            <a:solidFill>
              <a:srgbClr val="003467"/>
            </a:solidFill>
            <a:prstDash val="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bg1"/>
              </a:solidFill>
              <a:latin typeface="Arial "/>
            </a:endParaRPr>
          </a:p>
        </p:txBody>
      </p:sp>
      <p:sp>
        <p:nvSpPr>
          <p:cNvPr id="30" name="Casella di testo 2">
            <a:extLst>
              <a:ext uri="{FF2B5EF4-FFF2-40B4-BE49-F238E27FC236}">
                <a16:creationId xmlns:a16="http://schemas.microsoft.com/office/drawing/2014/main" id="{AF365934-4780-7497-F95A-C937CC63C942}"/>
              </a:ext>
            </a:extLst>
          </p:cNvPr>
          <p:cNvSpPr txBox="1"/>
          <p:nvPr/>
        </p:nvSpPr>
        <p:spPr>
          <a:xfrm>
            <a:off x="215877" y="6316410"/>
            <a:ext cx="5826760" cy="40640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448310"/>
            <a:r>
              <a:rPr lang="it-IT" sz="2800" kern="1200">
                <a:solidFill>
                  <a:srgbClr val="003467"/>
                </a:solidFill>
                <a:effectLst/>
                <a:latin typeface="Kunstler Script" panose="030304020206070D0D06" pitchFamily="66" charset="0"/>
                <a:ea typeface="Calibri" panose="020F0502020204030204" pitchFamily="34" charset="0"/>
                <a:cs typeface="Mangal" panose="02040503050203030202" pitchFamily="18" charset="0"/>
              </a:rPr>
              <a:t>Dipartimento per l’innovazione tecnologica della giustizia</a:t>
            </a:r>
            <a:endParaRPr lang="it-IT" sz="2800">
              <a:solidFill>
                <a:srgbClr val="003467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it-IT" sz="280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 </a:t>
            </a:r>
          </a:p>
        </p:txBody>
      </p:sp>
      <p:pic>
        <p:nvPicPr>
          <p:cNvPr id="31" name="Picture 14" descr="Icon&#10;&#10;Description automatically generated">
            <a:extLst>
              <a:ext uri="{FF2B5EF4-FFF2-40B4-BE49-F238E27FC236}">
                <a16:creationId xmlns:a16="http://schemas.microsoft.com/office/drawing/2014/main" id="{7F846FC6-740F-1B70-8971-86433161505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0835236" y="-295801"/>
            <a:ext cx="686289" cy="1277892"/>
          </a:xfrm>
          <a:prstGeom prst="rect">
            <a:avLst/>
          </a:prstGeom>
        </p:spPr>
      </p:pic>
      <p:sp>
        <p:nvSpPr>
          <p:cNvPr id="11" name="Rettangolo con angoli arrotondati 10">
            <a:extLst>
              <a:ext uri="{FF2B5EF4-FFF2-40B4-BE49-F238E27FC236}">
                <a16:creationId xmlns:a16="http://schemas.microsoft.com/office/drawing/2014/main" id="{D192F9A9-0BCB-C828-80FB-E8D7F8B1F327}"/>
              </a:ext>
            </a:extLst>
          </p:cNvPr>
          <p:cNvSpPr/>
          <p:nvPr/>
        </p:nvSpPr>
        <p:spPr>
          <a:xfrm rot="2662051">
            <a:off x="7971641" y="1217771"/>
            <a:ext cx="3468756" cy="374792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atin typeface="Arial "/>
            </a:endParaRPr>
          </a:p>
        </p:txBody>
      </p:sp>
      <p:grpSp>
        <p:nvGrpSpPr>
          <p:cNvPr id="36" name="Gruppo 35">
            <a:extLst>
              <a:ext uri="{FF2B5EF4-FFF2-40B4-BE49-F238E27FC236}">
                <a16:creationId xmlns:a16="http://schemas.microsoft.com/office/drawing/2014/main" id="{3660A63E-52FF-BBA6-1787-5E70D8C1E0C2}"/>
              </a:ext>
            </a:extLst>
          </p:cNvPr>
          <p:cNvGrpSpPr/>
          <p:nvPr/>
        </p:nvGrpSpPr>
        <p:grpSpPr>
          <a:xfrm>
            <a:off x="8578171" y="2153526"/>
            <a:ext cx="2789120" cy="1687320"/>
            <a:chOff x="8168400" y="2128272"/>
            <a:chExt cx="2789120" cy="1687320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EC09E2CF-2D6A-204E-990A-D2B7B9F8170E}"/>
                </a:ext>
              </a:extLst>
            </p:cNvPr>
            <p:cNvSpPr txBox="1"/>
            <p:nvPr/>
          </p:nvSpPr>
          <p:spPr>
            <a:xfrm>
              <a:off x="8186377" y="2128272"/>
              <a:ext cx="246900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rtl="0" fontAlgn="base">
                <a:spcAft>
                  <a:spcPts val="600"/>
                </a:spcAft>
              </a:pPr>
              <a:r>
                <a:rPr lang="it-IT" sz="1400" b="1" i="0">
                  <a:solidFill>
                    <a:schemeClr val="bg1"/>
                  </a:solidFill>
                  <a:effectLst/>
                  <a:latin typeface="Arial "/>
                  <a:cs typeface="Arial" panose="020B0604020202020204" pitchFamily="34" charset="0"/>
                </a:rPr>
                <a:t>DOCUMENTO FAQ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233C3EE-54D9-7138-269D-0A9A5487F953}"/>
                </a:ext>
              </a:extLst>
            </p:cNvPr>
            <p:cNvSpPr txBox="1"/>
            <p:nvPr/>
          </p:nvSpPr>
          <p:spPr>
            <a:xfrm>
              <a:off x="8168400" y="2430597"/>
              <a:ext cx="2789120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1400">
                  <a:solidFill>
                    <a:schemeClr val="bg1"/>
                  </a:solidFill>
                  <a:latin typeface="Arial "/>
                </a:rPr>
                <a:t>Contiene un </a:t>
              </a:r>
              <a:r>
                <a:rPr lang="it-IT" sz="1400" b="1">
                  <a:solidFill>
                    <a:schemeClr val="bg1"/>
                  </a:solidFill>
                  <a:latin typeface="Arial "/>
                </a:rPr>
                <a:t>insieme di domande </a:t>
              </a:r>
              <a:r>
                <a:rPr lang="it-IT" sz="1400">
                  <a:solidFill>
                    <a:schemeClr val="bg1"/>
                  </a:solidFill>
                  <a:latin typeface="Arial "/>
                </a:rPr>
                <a:t>e </a:t>
              </a:r>
              <a:r>
                <a:rPr lang="it-IT" sz="1400" b="1">
                  <a:solidFill>
                    <a:schemeClr val="bg1"/>
                  </a:solidFill>
                  <a:latin typeface="Arial "/>
                </a:rPr>
                <a:t>risposte </a:t>
              </a:r>
              <a:r>
                <a:rPr lang="it-IT" sz="1400">
                  <a:solidFill>
                    <a:schemeClr val="bg1"/>
                  </a:solidFill>
                  <a:latin typeface="Arial "/>
                </a:rPr>
                <a:t>che affrontano le query più comuni o ricorrenti tra gli utenti, al fine di </a:t>
              </a:r>
              <a:r>
                <a:rPr lang="it-IT" sz="1400" b="1">
                  <a:solidFill>
                    <a:schemeClr val="bg1"/>
                  </a:solidFill>
                  <a:latin typeface="Arial "/>
                </a:rPr>
                <a:t>fornire informazioni utili in modo rapido e conciso.</a:t>
              </a:r>
            </a:p>
          </p:txBody>
        </p:sp>
      </p:grpSp>
      <p:pic>
        <p:nvPicPr>
          <p:cNvPr id="37" name="Picture 23">
            <a:extLst>
              <a:ext uri="{FF2B5EF4-FFF2-40B4-BE49-F238E27FC236}">
                <a16:creationId xmlns:a16="http://schemas.microsoft.com/office/drawing/2014/main" id="{EE54BF5A-C159-74F6-91D2-161620B2D4C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1429" t="7251" r="6079" b="2321"/>
          <a:stretch/>
        </p:blipFill>
        <p:spPr>
          <a:xfrm>
            <a:off x="687663" y="4356207"/>
            <a:ext cx="2471186" cy="216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6979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1900110F-84C2-163E-9B34-168BD856E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04883" y="6356350"/>
            <a:ext cx="2743200" cy="365125"/>
          </a:xfrm>
        </p:spPr>
        <p:txBody>
          <a:bodyPr/>
          <a:lstStyle/>
          <a:p>
            <a:fld id="{D9E0929E-96CB-BE4F-BE0E-27EA31BFB3AF}" type="slidenum">
              <a:rPr lang="en-IT" smtClean="0">
                <a:latin typeface="Arial" panose="020B0604020202020204" pitchFamily="34" charset="0"/>
                <a:cs typeface="Arial" panose="020B0604020202020204" pitchFamily="34" charset="0"/>
              </a:rPr>
              <a:t>13</a:t>
            </a:fld>
            <a:endParaRPr lang="en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027300D7-1AA5-4AA1-BA39-667F65FA3352}"/>
              </a:ext>
            </a:extLst>
          </p:cNvPr>
          <p:cNvSpPr>
            <a:spLocks noGrp="1"/>
          </p:cNvSpPr>
          <p:nvPr/>
        </p:nvSpPr>
        <p:spPr>
          <a:xfrm>
            <a:off x="857066" y="2013434"/>
            <a:ext cx="6044138" cy="8191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en-US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Grazie</a:t>
            </a: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sella di testo 2">
            <a:extLst>
              <a:ext uri="{FF2B5EF4-FFF2-40B4-BE49-F238E27FC236}">
                <a16:creationId xmlns:a16="http://schemas.microsoft.com/office/drawing/2014/main" id="{0FE76561-6951-3E32-3C8C-429370D7A1A9}"/>
              </a:ext>
            </a:extLst>
          </p:cNvPr>
          <p:cNvSpPr txBox="1"/>
          <p:nvPr/>
        </p:nvSpPr>
        <p:spPr>
          <a:xfrm>
            <a:off x="215877" y="6207081"/>
            <a:ext cx="5826760" cy="40640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448310"/>
            <a:r>
              <a:rPr lang="it-IT" sz="2800" kern="1200">
                <a:solidFill>
                  <a:schemeClr val="bg1"/>
                </a:solidFill>
                <a:effectLst/>
                <a:latin typeface="Kunstler Script" panose="030304020206070D0D06" pitchFamily="66" charset="0"/>
                <a:ea typeface="Calibri" panose="020F0502020204030204" pitchFamily="34" charset="0"/>
                <a:cs typeface="Mangal" panose="02040503050203030202" pitchFamily="18" charset="0"/>
              </a:rPr>
              <a:t>Dipartimento per l’innovazione tecnologica della giustizia</a:t>
            </a:r>
            <a:endParaRPr lang="it-IT" sz="280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it-IT" sz="280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 </a:t>
            </a:r>
          </a:p>
        </p:txBody>
      </p:sp>
      <p:pic>
        <p:nvPicPr>
          <p:cNvPr id="8" name="Picture 7" descr="A cartoon of a person waving&#10;&#10;Description automatically generated">
            <a:extLst>
              <a:ext uri="{FF2B5EF4-FFF2-40B4-BE49-F238E27FC236}">
                <a16:creationId xmlns:a16="http://schemas.microsoft.com/office/drawing/2014/main" id="{369B662B-76D8-CAC8-FCD7-9AD0F11A49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1598" t="-1468" r="27793" b="1468"/>
          <a:stretch/>
        </p:blipFill>
        <p:spPr>
          <a:xfrm>
            <a:off x="1093473" y="3494598"/>
            <a:ext cx="1649727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22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2C3459AA86DAA4BA435C0B24CF2360B" ma:contentTypeVersion="15" ma:contentTypeDescription="Creare un nuovo documento." ma:contentTypeScope="" ma:versionID="6ef3f64c5b58700c27daa3e5c2ae0990">
  <xsd:schema xmlns:xsd="http://www.w3.org/2001/XMLSchema" xmlns:xs="http://www.w3.org/2001/XMLSchema" xmlns:p="http://schemas.microsoft.com/office/2006/metadata/properties" xmlns:ns2="31c1d4c6-6d84-48af-91f3-8ed5c9e352bd" xmlns:ns3="908aeec4-b636-4650-bac0-74a9024d85fc" targetNamespace="http://schemas.microsoft.com/office/2006/metadata/properties" ma:root="true" ma:fieldsID="b0e3e7b72de3855fff1ec62d9a7507c6" ns2:_="" ns3:_="">
    <xsd:import namespace="31c1d4c6-6d84-48af-91f3-8ed5c9e352bd"/>
    <xsd:import namespace="908aeec4-b636-4650-bac0-74a9024d85f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Area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c1d4c6-6d84-48af-91f3-8ed5c9e352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 immagine" ma:readOnly="false" ma:fieldId="{5cf76f15-5ced-4ddc-b409-7134ff3c332f}" ma:taxonomyMulti="true" ma:sspId="b96d6b56-9229-47fc-a629-c3c0cfd3ea3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Area" ma:index="22" ma:displayName="Area" ma:default="Civile" ma:format="RadioButtons" ma:internalName="Area">
      <xsd:simpleType>
        <xsd:union memberTypes="dms:Text">
          <xsd:simpleType>
            <xsd:restriction base="dms:Choice">
              <xsd:enumeration value="Civile"/>
              <xsd:enumeration value="Penale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8aeec4-b636-4650-bac0-74a9024d85fc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503c061b-2ce2-4f5e-897f-f89ca325f4ed}" ma:internalName="TaxCatchAll" ma:showField="CatchAllData" ma:web="908aeec4-b636-4650-bac0-74a9024d85f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1c1d4c6-6d84-48af-91f3-8ed5c9e352bd">
      <Terms xmlns="http://schemas.microsoft.com/office/infopath/2007/PartnerControls"/>
    </lcf76f155ced4ddcb4097134ff3c332f>
    <TaxCatchAll xmlns="908aeec4-b636-4650-bac0-74a9024d85fc" xsi:nil="true"/>
    <Area xmlns="31c1d4c6-6d84-48af-91f3-8ed5c9e352bd">Civile</Area>
  </documentManagement>
</p:properties>
</file>

<file path=customXml/itemProps1.xml><?xml version="1.0" encoding="utf-8"?>
<ds:datastoreItem xmlns:ds="http://schemas.openxmlformats.org/officeDocument/2006/customXml" ds:itemID="{BFC00363-1E90-4467-AD20-2AE8B65AAF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1c1d4c6-6d84-48af-91f3-8ed5c9e352bd"/>
    <ds:schemaRef ds:uri="908aeec4-b636-4650-bac0-74a9024d85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27A8C46-C03C-445F-987B-C6A13201F1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41B4570-096D-456E-88E7-1AAD4A79318F}">
  <ds:schemaRefs>
    <ds:schemaRef ds:uri="http://purl.org/dc/terms/"/>
    <ds:schemaRef ds:uri="http://purl.org/dc/dcmitype/"/>
    <ds:schemaRef ds:uri="9529da0e-8abc-4ff5-ab89-0fe60fac0c84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57a6af35-ab16-47a4-a1e2-8b04592d8dc2"/>
    <ds:schemaRef ds:uri="http://www.w3.org/XML/1998/namespace"/>
    <ds:schemaRef ds:uri="31c1d4c6-6d84-48af-91f3-8ed5c9e352bd"/>
    <ds:schemaRef ds:uri="908aeec4-b636-4650-bac0-74a9024d85fc"/>
  </ds:schemaRefs>
</ds:datastoreItem>
</file>

<file path=docMetadata/LabelInfo.xml><?xml version="1.0" encoding="utf-8"?>
<clbl:labelList xmlns:clbl="http://schemas.microsoft.com/office/2020/mipLabelMetadata">
  <clbl:label id="{028226e0-99ea-4fab-9d1b-daa440c9e286}" enabled="0" method="" siteId="{028226e0-99ea-4fab-9d1b-daa440c9e286}" removed="1"/>
  <clbl:label id="{e0793d39-0939-496d-b129-198edd916feb}" enabled="0" method="" siteId="{e0793d39-0939-496d-b129-198edd916fe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1093</Words>
  <Application>Microsoft Office PowerPoint</Application>
  <PresentationFormat>Widescreen</PresentationFormat>
  <Paragraphs>150</Paragraphs>
  <Slides>13</Slides>
  <Notes>10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11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25" baseType="lpstr">
      <vt:lpstr>Arial</vt:lpstr>
      <vt:lpstr>Arial </vt:lpstr>
      <vt:lpstr>Calibri</vt:lpstr>
      <vt:lpstr>Calibri Light</vt:lpstr>
      <vt:lpstr>Kunstler Script</vt:lpstr>
      <vt:lpstr>Lato Light</vt:lpstr>
      <vt:lpstr>League Spartan</vt:lpstr>
      <vt:lpstr>Open Sans Medium</vt:lpstr>
      <vt:lpstr>Poppins</vt:lpstr>
      <vt:lpstr>Times New Roman</vt:lpstr>
      <vt:lpstr>Titillium web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Holanda, Marcio</dc:creator>
  <cp:lastModifiedBy>Marta Nicoletti Altimari</cp:lastModifiedBy>
  <cp:revision>7</cp:revision>
  <cp:lastPrinted>2023-04-20T08:21:48Z</cp:lastPrinted>
  <dcterms:created xsi:type="dcterms:W3CDTF">2022-07-22T07:12:42Z</dcterms:created>
  <dcterms:modified xsi:type="dcterms:W3CDTF">2024-12-06T11:28:53Z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Order">
    <vt:r8>709600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ContentTypeId">
    <vt:lpwstr>0x010100D2C3459AA86DAA4BA435C0B24CF2360B</vt:lpwstr>
  </property>
</Properties>
</file>